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8" r:id="rId3"/>
    <p:sldId id="257" r:id="rId4"/>
    <p:sldId id="260" r:id="rId5"/>
    <p:sldId id="265" r:id="rId6"/>
    <p:sldId id="261" r:id="rId7"/>
    <p:sldId id="262" r:id="rId8"/>
    <p:sldId id="266"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5B0690-1B27-44EE-B9B7-0025B0C4FE0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IN"/>
        </a:p>
      </dgm:t>
    </dgm:pt>
    <dgm:pt modelId="{06164D05-0CB9-4E84-BAAA-5DAAF3CA6013}">
      <dgm:prSet/>
      <dgm:spPr/>
      <dgm:t>
        <a:bodyPr/>
        <a:lstStyle/>
        <a:p>
          <a:r>
            <a:rPr lang="en-US" dirty="0"/>
            <a:t>Stock Price Correlation Coefficient Prediction with ARIMA-LSTM Hybrid Model</a:t>
          </a:r>
          <a:endParaRPr lang="en-IN" dirty="0"/>
        </a:p>
      </dgm:t>
    </dgm:pt>
    <dgm:pt modelId="{120EAE6D-11DC-4763-9E1E-3381E329D3FB}" type="parTrans" cxnId="{4D330C1D-9CE7-4040-BA48-595981C4C88D}">
      <dgm:prSet/>
      <dgm:spPr/>
      <dgm:t>
        <a:bodyPr/>
        <a:lstStyle/>
        <a:p>
          <a:endParaRPr lang="en-IN"/>
        </a:p>
      </dgm:t>
    </dgm:pt>
    <dgm:pt modelId="{1701066C-726D-457A-9503-8E4521416434}" type="sibTrans" cxnId="{4D330C1D-9CE7-4040-BA48-595981C4C88D}">
      <dgm:prSet/>
      <dgm:spPr/>
      <dgm:t>
        <a:bodyPr/>
        <a:lstStyle/>
        <a:p>
          <a:endParaRPr lang="en-IN"/>
        </a:p>
      </dgm:t>
    </dgm:pt>
    <dgm:pt modelId="{DEDDA002-CA23-4001-A03D-3AD4B79B021F}">
      <dgm:prSet/>
      <dgm:spPr/>
      <dgm:t>
        <a:bodyPr/>
        <a:lstStyle/>
        <a:p>
          <a:r>
            <a:rPr lang="en-US" dirty="0"/>
            <a:t>stock market prediction using artificial neural networks on tick data</a:t>
          </a:r>
          <a:endParaRPr lang="en-IN" dirty="0"/>
        </a:p>
      </dgm:t>
    </dgm:pt>
    <dgm:pt modelId="{28DCE392-269A-4A39-9FE9-3C9490953B22}" type="parTrans" cxnId="{573BA438-A046-429C-90E5-5EE4E63A0934}">
      <dgm:prSet/>
      <dgm:spPr/>
      <dgm:t>
        <a:bodyPr/>
        <a:lstStyle/>
        <a:p>
          <a:endParaRPr lang="en-IN"/>
        </a:p>
      </dgm:t>
    </dgm:pt>
    <dgm:pt modelId="{2F19335D-2D17-412C-924E-9EF80FB5C097}" type="sibTrans" cxnId="{573BA438-A046-429C-90E5-5EE4E63A0934}">
      <dgm:prSet/>
      <dgm:spPr/>
      <dgm:t>
        <a:bodyPr/>
        <a:lstStyle/>
        <a:p>
          <a:endParaRPr lang="en-IN"/>
        </a:p>
      </dgm:t>
    </dgm:pt>
    <dgm:pt modelId="{AA1B96A2-0560-491B-852C-82ACCD5B6D9F}" type="pres">
      <dgm:prSet presAssocID="{005B0690-1B27-44EE-B9B7-0025B0C4FE06}" presName="cycle" presStyleCnt="0">
        <dgm:presLayoutVars>
          <dgm:dir/>
          <dgm:resizeHandles val="exact"/>
        </dgm:presLayoutVars>
      </dgm:prSet>
      <dgm:spPr/>
    </dgm:pt>
    <dgm:pt modelId="{06956816-2F17-4BE2-9748-92880AEED2EC}" type="pres">
      <dgm:prSet presAssocID="{06164D05-0CB9-4E84-BAAA-5DAAF3CA6013}" presName="node" presStyleLbl="node1" presStyleIdx="0" presStyleCnt="2">
        <dgm:presLayoutVars>
          <dgm:bulletEnabled val="1"/>
        </dgm:presLayoutVars>
      </dgm:prSet>
      <dgm:spPr/>
    </dgm:pt>
    <dgm:pt modelId="{0CAF4470-298F-43AB-B71F-72F023FD2A3F}" type="pres">
      <dgm:prSet presAssocID="{1701066C-726D-457A-9503-8E4521416434}" presName="sibTrans" presStyleLbl="sibTrans2D1" presStyleIdx="0" presStyleCnt="2"/>
      <dgm:spPr/>
    </dgm:pt>
    <dgm:pt modelId="{21A069B7-97CB-4B82-BE71-60EDC33232F1}" type="pres">
      <dgm:prSet presAssocID="{1701066C-726D-457A-9503-8E4521416434}" presName="connectorText" presStyleLbl="sibTrans2D1" presStyleIdx="0" presStyleCnt="2"/>
      <dgm:spPr/>
    </dgm:pt>
    <dgm:pt modelId="{BADB8939-02F4-4B66-B887-C1FE69B3D13D}" type="pres">
      <dgm:prSet presAssocID="{DEDDA002-CA23-4001-A03D-3AD4B79B021F}" presName="node" presStyleLbl="node1" presStyleIdx="1" presStyleCnt="2">
        <dgm:presLayoutVars>
          <dgm:bulletEnabled val="1"/>
        </dgm:presLayoutVars>
      </dgm:prSet>
      <dgm:spPr/>
    </dgm:pt>
    <dgm:pt modelId="{900E9A88-B288-4139-B9F9-57F324E76D13}" type="pres">
      <dgm:prSet presAssocID="{2F19335D-2D17-412C-924E-9EF80FB5C097}" presName="sibTrans" presStyleLbl="sibTrans2D1" presStyleIdx="1" presStyleCnt="2"/>
      <dgm:spPr/>
    </dgm:pt>
    <dgm:pt modelId="{3BACDDAF-3427-4B31-9CCF-9D1432E36CFA}" type="pres">
      <dgm:prSet presAssocID="{2F19335D-2D17-412C-924E-9EF80FB5C097}" presName="connectorText" presStyleLbl="sibTrans2D1" presStyleIdx="1" presStyleCnt="2"/>
      <dgm:spPr/>
    </dgm:pt>
  </dgm:ptLst>
  <dgm:cxnLst>
    <dgm:cxn modelId="{81914B0C-18F3-4A1B-99C5-B38CF4615EE6}" type="presOf" srcId="{06164D05-0CB9-4E84-BAAA-5DAAF3CA6013}" destId="{06956816-2F17-4BE2-9748-92880AEED2EC}" srcOrd="0" destOrd="0" presId="urn:microsoft.com/office/officeart/2005/8/layout/cycle2"/>
    <dgm:cxn modelId="{4D330C1D-9CE7-4040-BA48-595981C4C88D}" srcId="{005B0690-1B27-44EE-B9B7-0025B0C4FE06}" destId="{06164D05-0CB9-4E84-BAAA-5DAAF3CA6013}" srcOrd="0" destOrd="0" parTransId="{120EAE6D-11DC-4763-9E1E-3381E329D3FB}" sibTransId="{1701066C-726D-457A-9503-8E4521416434}"/>
    <dgm:cxn modelId="{B6A04329-753C-48B9-9989-E70F1C9A328C}" type="presOf" srcId="{2F19335D-2D17-412C-924E-9EF80FB5C097}" destId="{900E9A88-B288-4139-B9F9-57F324E76D13}" srcOrd="0" destOrd="0" presId="urn:microsoft.com/office/officeart/2005/8/layout/cycle2"/>
    <dgm:cxn modelId="{573BA438-A046-429C-90E5-5EE4E63A0934}" srcId="{005B0690-1B27-44EE-B9B7-0025B0C4FE06}" destId="{DEDDA002-CA23-4001-A03D-3AD4B79B021F}" srcOrd="1" destOrd="0" parTransId="{28DCE392-269A-4A39-9FE9-3C9490953B22}" sibTransId="{2F19335D-2D17-412C-924E-9EF80FB5C097}"/>
    <dgm:cxn modelId="{18FB7544-3398-442D-B5B7-4B877AF114A5}" type="presOf" srcId="{005B0690-1B27-44EE-B9B7-0025B0C4FE06}" destId="{AA1B96A2-0560-491B-852C-82ACCD5B6D9F}" srcOrd="0" destOrd="0" presId="urn:microsoft.com/office/officeart/2005/8/layout/cycle2"/>
    <dgm:cxn modelId="{BBD808B7-39E6-4E72-90A1-44B50EA2CAF3}" type="presOf" srcId="{2F19335D-2D17-412C-924E-9EF80FB5C097}" destId="{3BACDDAF-3427-4B31-9CCF-9D1432E36CFA}" srcOrd="1" destOrd="0" presId="urn:microsoft.com/office/officeart/2005/8/layout/cycle2"/>
    <dgm:cxn modelId="{72467BCA-6AC4-4D78-A079-38341816ACF2}" type="presOf" srcId="{1701066C-726D-457A-9503-8E4521416434}" destId="{0CAF4470-298F-43AB-B71F-72F023FD2A3F}" srcOrd="0" destOrd="0" presId="urn:microsoft.com/office/officeart/2005/8/layout/cycle2"/>
    <dgm:cxn modelId="{B88F2BE5-798D-4743-939D-67CFB85E82A7}" type="presOf" srcId="{1701066C-726D-457A-9503-8E4521416434}" destId="{21A069B7-97CB-4B82-BE71-60EDC33232F1}" srcOrd="1" destOrd="0" presId="urn:microsoft.com/office/officeart/2005/8/layout/cycle2"/>
    <dgm:cxn modelId="{92C01CEF-6318-4FAC-A2A3-463B1DB31423}" type="presOf" srcId="{DEDDA002-CA23-4001-A03D-3AD4B79B021F}" destId="{BADB8939-02F4-4B66-B887-C1FE69B3D13D}" srcOrd="0" destOrd="0" presId="urn:microsoft.com/office/officeart/2005/8/layout/cycle2"/>
    <dgm:cxn modelId="{18D22A14-074E-4BC4-9261-B2413416BD22}" type="presParOf" srcId="{AA1B96A2-0560-491B-852C-82ACCD5B6D9F}" destId="{06956816-2F17-4BE2-9748-92880AEED2EC}" srcOrd="0" destOrd="0" presId="urn:microsoft.com/office/officeart/2005/8/layout/cycle2"/>
    <dgm:cxn modelId="{6623FAEA-4391-4516-84A1-A99D024DE869}" type="presParOf" srcId="{AA1B96A2-0560-491B-852C-82ACCD5B6D9F}" destId="{0CAF4470-298F-43AB-B71F-72F023FD2A3F}" srcOrd="1" destOrd="0" presId="urn:microsoft.com/office/officeart/2005/8/layout/cycle2"/>
    <dgm:cxn modelId="{7E649E95-7235-4EE2-BC66-269EA5A9EAA9}" type="presParOf" srcId="{0CAF4470-298F-43AB-B71F-72F023FD2A3F}" destId="{21A069B7-97CB-4B82-BE71-60EDC33232F1}" srcOrd="0" destOrd="0" presId="urn:microsoft.com/office/officeart/2005/8/layout/cycle2"/>
    <dgm:cxn modelId="{9730C489-FB5A-4155-B268-1795882FE0F5}" type="presParOf" srcId="{AA1B96A2-0560-491B-852C-82ACCD5B6D9F}" destId="{BADB8939-02F4-4B66-B887-C1FE69B3D13D}" srcOrd="2" destOrd="0" presId="urn:microsoft.com/office/officeart/2005/8/layout/cycle2"/>
    <dgm:cxn modelId="{DB92ED2D-6534-4398-A43C-132585A7BAAD}" type="presParOf" srcId="{AA1B96A2-0560-491B-852C-82ACCD5B6D9F}" destId="{900E9A88-B288-4139-B9F9-57F324E76D13}" srcOrd="3" destOrd="0" presId="urn:microsoft.com/office/officeart/2005/8/layout/cycle2"/>
    <dgm:cxn modelId="{55984D2E-F1D5-487F-B27D-DD0D380C1E4C}" type="presParOf" srcId="{900E9A88-B288-4139-B9F9-57F324E76D13}" destId="{3BACDDAF-3427-4B31-9CCF-9D1432E36CFA}"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30EAB1B-1489-49CE-9046-1FC7CE25939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58C28563-44D9-4928-B553-E8D3F47DC789}">
      <dgm:prSet/>
      <dgm:spPr/>
      <dgm:t>
        <a:bodyPr/>
        <a:lstStyle/>
        <a:p>
          <a:r>
            <a:rPr lang="en-IN" dirty="0"/>
            <a:t>Long short-term memory network</a:t>
          </a:r>
        </a:p>
      </dgm:t>
    </dgm:pt>
    <dgm:pt modelId="{FD9F4CBA-BDE9-4879-9F38-82B13E4A7704}" type="parTrans" cxnId="{BC2F571A-A5D9-4E2C-87EE-9B21D239F4B3}">
      <dgm:prSet/>
      <dgm:spPr/>
      <dgm:t>
        <a:bodyPr/>
        <a:lstStyle/>
        <a:p>
          <a:endParaRPr lang="en-IN"/>
        </a:p>
      </dgm:t>
    </dgm:pt>
    <dgm:pt modelId="{983BADD6-54CD-4FF8-BAA1-C49827AB3904}" type="sibTrans" cxnId="{BC2F571A-A5D9-4E2C-87EE-9B21D239F4B3}">
      <dgm:prSet/>
      <dgm:spPr/>
      <dgm:t>
        <a:bodyPr/>
        <a:lstStyle/>
        <a:p>
          <a:endParaRPr lang="en-IN"/>
        </a:p>
      </dgm:t>
    </dgm:pt>
    <dgm:pt modelId="{F57E98C3-AE48-4E52-8FCF-C165848064B1}" type="pres">
      <dgm:prSet presAssocID="{830EAB1B-1489-49CE-9046-1FC7CE259393}" presName="linear" presStyleCnt="0">
        <dgm:presLayoutVars>
          <dgm:animLvl val="lvl"/>
          <dgm:resizeHandles val="exact"/>
        </dgm:presLayoutVars>
      </dgm:prSet>
      <dgm:spPr/>
    </dgm:pt>
    <dgm:pt modelId="{44CF3F2E-9765-4946-BFE2-3A8EA0AFCDD1}" type="pres">
      <dgm:prSet presAssocID="{58C28563-44D9-4928-B553-E8D3F47DC789}" presName="parentText" presStyleLbl="node1" presStyleIdx="0" presStyleCnt="1">
        <dgm:presLayoutVars>
          <dgm:chMax val="0"/>
          <dgm:bulletEnabled val="1"/>
        </dgm:presLayoutVars>
      </dgm:prSet>
      <dgm:spPr/>
    </dgm:pt>
  </dgm:ptLst>
  <dgm:cxnLst>
    <dgm:cxn modelId="{68DB1E06-10D4-46B8-8FE7-D45A6D1F54EA}" type="presOf" srcId="{58C28563-44D9-4928-B553-E8D3F47DC789}" destId="{44CF3F2E-9765-4946-BFE2-3A8EA0AFCDD1}" srcOrd="0" destOrd="0" presId="urn:microsoft.com/office/officeart/2005/8/layout/vList2"/>
    <dgm:cxn modelId="{BC2F571A-A5D9-4E2C-87EE-9B21D239F4B3}" srcId="{830EAB1B-1489-49CE-9046-1FC7CE259393}" destId="{58C28563-44D9-4928-B553-E8D3F47DC789}" srcOrd="0" destOrd="0" parTransId="{FD9F4CBA-BDE9-4879-9F38-82B13E4A7704}" sibTransId="{983BADD6-54CD-4FF8-BAA1-C49827AB3904}"/>
    <dgm:cxn modelId="{9394ECC4-4363-4D07-93FD-858B10296951}" type="presOf" srcId="{830EAB1B-1489-49CE-9046-1FC7CE259393}" destId="{F57E98C3-AE48-4E52-8FCF-C165848064B1}" srcOrd="0" destOrd="0" presId="urn:microsoft.com/office/officeart/2005/8/layout/vList2"/>
    <dgm:cxn modelId="{52EE3FAC-58DC-45BB-B666-D1D7DEF82340}" type="presParOf" srcId="{F57E98C3-AE48-4E52-8FCF-C165848064B1}" destId="{44CF3F2E-9765-4946-BFE2-3A8EA0AFCDD1}"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956816-2F17-4BE2-9748-92880AEED2EC}">
      <dsp:nvSpPr>
        <dsp:cNvPr id="0" name=""/>
        <dsp:cNvSpPr/>
      </dsp:nvSpPr>
      <dsp:spPr>
        <a:xfrm>
          <a:off x="828" y="525852"/>
          <a:ext cx="1256618" cy="125661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Stock Price Correlation Coefficient Prediction with ARIMA-LSTM Hybrid Model</a:t>
          </a:r>
          <a:endParaRPr lang="en-IN" sz="900" kern="1200" dirty="0"/>
        </a:p>
      </dsp:txBody>
      <dsp:txXfrm>
        <a:off x="184855" y="709879"/>
        <a:ext cx="888564" cy="888564"/>
      </dsp:txXfrm>
    </dsp:sp>
    <dsp:sp modelId="{0CAF4470-298F-43AB-B71F-72F023FD2A3F}">
      <dsp:nvSpPr>
        <dsp:cNvPr id="0" name=""/>
        <dsp:cNvSpPr/>
      </dsp:nvSpPr>
      <dsp:spPr>
        <a:xfrm>
          <a:off x="1159422" y="348275"/>
          <a:ext cx="782990" cy="424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1159422" y="433097"/>
        <a:ext cx="655758" cy="254464"/>
      </dsp:txXfrm>
    </dsp:sp>
    <dsp:sp modelId="{BADB8939-02F4-4B66-B887-C1FE69B3D13D}">
      <dsp:nvSpPr>
        <dsp:cNvPr id="0" name=""/>
        <dsp:cNvSpPr/>
      </dsp:nvSpPr>
      <dsp:spPr>
        <a:xfrm>
          <a:off x="1888708" y="525852"/>
          <a:ext cx="1256618" cy="125661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stock market prediction using artificial neural networks on tick data</a:t>
          </a:r>
          <a:endParaRPr lang="en-IN" sz="900" kern="1200" dirty="0"/>
        </a:p>
      </dsp:txBody>
      <dsp:txXfrm>
        <a:off x="2072735" y="709879"/>
        <a:ext cx="888564" cy="888564"/>
      </dsp:txXfrm>
    </dsp:sp>
    <dsp:sp modelId="{900E9A88-B288-4139-B9F9-57F324E76D13}">
      <dsp:nvSpPr>
        <dsp:cNvPr id="0" name=""/>
        <dsp:cNvSpPr/>
      </dsp:nvSpPr>
      <dsp:spPr>
        <a:xfrm rot="10800000">
          <a:off x="1203742" y="1535939"/>
          <a:ext cx="782990" cy="4241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rot="10800000">
        <a:off x="1330974" y="1620761"/>
        <a:ext cx="655758" cy="2544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CF3F2E-9765-4946-BFE2-3A8EA0AFCDD1}">
      <dsp:nvSpPr>
        <dsp:cNvPr id="0" name=""/>
        <dsp:cNvSpPr/>
      </dsp:nvSpPr>
      <dsp:spPr>
        <a:xfrm>
          <a:off x="0" y="136844"/>
          <a:ext cx="2347994" cy="926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dirty="0"/>
            <a:t>Long short-term memory network</a:t>
          </a:r>
        </a:p>
      </dsp:txBody>
      <dsp:txXfrm>
        <a:off x="45235" y="182079"/>
        <a:ext cx="2257524" cy="836170"/>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668049"/>
            <a:ext cx="7626795" cy="2841914"/>
          </a:xfrm>
        </p:spPr>
        <p:txBody>
          <a:bodyPr anchor="b">
            <a:normAutofit/>
          </a:bodyPr>
          <a:lstStyle>
            <a:lvl1pPr algn="l">
              <a:defRPr sz="5400"/>
            </a:lvl1pPr>
          </a:lstStyle>
          <a:p>
            <a:r>
              <a:rPr lang="en-US"/>
              <a:t>Click to edit Master title style</a:t>
            </a:r>
            <a:endParaRPr lang="en-US" dirty="0"/>
          </a:p>
        </p:txBody>
      </p:sp>
      <p:sp>
        <p:nvSpPr>
          <p:cNvPr id="3" name="Subtitle 2"/>
          <p:cNvSpPr>
            <a:spLocks noGrp="1"/>
          </p:cNvSpPr>
          <p:nvPr>
            <p:ph type="subTitle" idx="1"/>
          </p:nvPr>
        </p:nvSpPr>
        <p:spPr>
          <a:xfrm>
            <a:off x="457200" y="3602038"/>
            <a:ext cx="7626795" cy="250172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208048B-57AF-4F53-BC84-8E0A1033FBEC}" type="datetimeFigureOut">
              <a:rPr lang="en-US" smtClean="0"/>
              <a:t>4/30/2023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8A8A1B-4E1E-43EF-8A39-7D4A3879B941}"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08048B-57AF-4F53-BC84-8E0A1033FBEC}" type="datetimeFigureOut">
              <a:rPr lang="en-US" smtClean="0"/>
              <a:t>4/30/2023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8A8A1B-4E1E-43EF-8A39-7D4A3879B94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useBgFill="1">
        <p:nvSpPr>
          <p:cNvPr id="16" name="Rectangle 15"/>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8" name="Color Fill"/>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8" name="Group 7"/>
          <p:cNvGrpSpPr/>
          <p:nvPr/>
        </p:nvGrpSpPr>
        <p:grpSpPr>
          <a:xfrm>
            <a:off x="10300855" y="0"/>
            <a:ext cx="1891145" cy="5600700"/>
            <a:chOff x="10300855" y="0"/>
            <a:chExt cx="1891145" cy="5600700"/>
          </a:xfrm>
        </p:grpSpPr>
        <p:sp>
          <p:nvSpPr>
            <p:cNvPr id="9" name="Oval 8"/>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Graphic 9"/>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1" name="Freeform: Shape 10"/>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2" name="Freeform: Shape 11"/>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3" name="Graphic 9"/>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4" name="Graphic 9"/>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0" name="Texture"/>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Vertical Title 1"/>
          <p:cNvSpPr>
            <a:spLocks noGrp="1"/>
          </p:cNvSpPr>
          <p:nvPr>
            <p:ph type="title" orient="vert"/>
          </p:nvPr>
        </p:nvSpPr>
        <p:spPr>
          <a:xfrm>
            <a:off x="7306311" y="668049"/>
            <a:ext cx="2628900" cy="550891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668049"/>
            <a:ext cx="6689098" cy="5508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08048B-57AF-4F53-BC84-8E0A1033FBEC}" type="datetimeFigureOut">
              <a:rPr lang="en-US" smtClean="0"/>
              <a:t>4/30/2023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8A8A1B-4E1E-43EF-8A39-7D4A3879B94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08048B-57AF-4F53-BC84-8E0A1033FBEC}" type="datetimeFigureOut">
              <a:rPr lang="en-US" smtClean="0"/>
              <a:t>4/30/2023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8A8A1B-4E1E-43EF-8A39-7D4A3879B94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668050"/>
            <a:ext cx="7673389" cy="3816588"/>
          </a:xfrm>
        </p:spPr>
        <p:txBody>
          <a:bodyPr anchor="b">
            <a:normAutofit/>
          </a:bodyPr>
          <a:lstStyle>
            <a:lvl1pPr>
              <a:defRPr sz="5400"/>
            </a:lvl1pPr>
          </a:lstStyle>
          <a:p>
            <a:r>
              <a:rPr lang="en-US"/>
              <a:t>Click to edit Master title style</a:t>
            </a:r>
            <a:endParaRPr lang="en-US" dirty="0"/>
          </a:p>
        </p:txBody>
      </p:sp>
      <p:sp>
        <p:nvSpPr>
          <p:cNvPr id="3" name="Text Placeholder 2"/>
          <p:cNvSpPr>
            <a:spLocks noGrp="1"/>
          </p:cNvSpPr>
          <p:nvPr>
            <p:ph type="body" idx="1"/>
          </p:nvPr>
        </p:nvSpPr>
        <p:spPr>
          <a:xfrm>
            <a:off x="457200" y="4589463"/>
            <a:ext cx="7673389"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08048B-57AF-4F53-BC84-8E0A1033FBEC}" type="datetimeFigureOut">
              <a:rPr lang="en-US" smtClean="0"/>
              <a:t>4/30/2023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8A8A1B-4E1E-43EF-8A39-7D4A3879B941}"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useBgFill="1">
        <p:nvSpPr>
          <p:cNvPr id="9" name="Rectangle 8"/>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p:cNvGrpSpPr/>
          <p:nvPr/>
        </p:nvGrpSpPr>
        <p:grpSpPr>
          <a:xfrm>
            <a:off x="11151383" y="2767655"/>
            <a:ext cx="1040617" cy="2833045"/>
            <a:chOff x="11151383" y="2767655"/>
            <a:chExt cx="1040617" cy="2833045"/>
          </a:xfrm>
        </p:grpSpPr>
        <p:sp>
          <p:nvSpPr>
            <p:cNvPr id="15" name="Oval 14"/>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16"/>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8" name="Freeform: Shape 17"/>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grpSp>
      <p:sp>
        <p:nvSpPr>
          <p:cNvPr id="13" name="Texture"/>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p:cNvSpPr>
            <a:spLocks noGrp="1"/>
          </p:cNvSpPr>
          <p:nvPr>
            <p:ph type="title"/>
          </p:nvPr>
        </p:nvSpPr>
        <p:spPr>
          <a:xfrm>
            <a:off x="457200" y="668049"/>
            <a:ext cx="10451534" cy="159174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57200" y="2341329"/>
            <a:ext cx="5562600" cy="38356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341329"/>
            <a:ext cx="4736534" cy="38356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08048B-57AF-4F53-BC84-8E0A1033FBEC}" type="datetimeFigureOut">
              <a:rPr lang="en-US" smtClean="0"/>
              <a:t>4/30/2023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8A8A1B-4E1E-43EF-8A39-7D4A3879B94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useBgFill="1">
        <p:nvSpPr>
          <p:cNvPr id="11" name="Rectangle 10"/>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3" name="Color Fill"/>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6" name="Group 15"/>
          <p:cNvGrpSpPr/>
          <p:nvPr/>
        </p:nvGrpSpPr>
        <p:grpSpPr>
          <a:xfrm>
            <a:off x="11151383" y="2767655"/>
            <a:ext cx="1040617" cy="2833045"/>
            <a:chOff x="11151383" y="2767655"/>
            <a:chExt cx="1040617" cy="2833045"/>
          </a:xfrm>
        </p:grpSpPr>
        <p:sp>
          <p:nvSpPr>
            <p:cNvPr id="17" name="Oval 16"/>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9" name="Freeform: Shape 18"/>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grpSp>
      <p:sp>
        <p:nvSpPr>
          <p:cNvPr id="15" name="Texture"/>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p:cNvSpPr>
            <a:spLocks noGrp="1"/>
          </p:cNvSpPr>
          <p:nvPr>
            <p:ph type="title"/>
          </p:nvPr>
        </p:nvSpPr>
        <p:spPr>
          <a:xfrm>
            <a:off x="457200" y="668049"/>
            <a:ext cx="10450629" cy="1325564"/>
          </a:xfrm>
        </p:spPr>
        <p:txBody>
          <a:bodyPr/>
          <a:lstStyle/>
          <a:p>
            <a:r>
              <a:rPr lang="en-US"/>
              <a:t>Click to edit Master title style</a:t>
            </a:r>
            <a:endParaRPr lang="en-US" dirty="0"/>
          </a:p>
        </p:txBody>
      </p:sp>
      <p:sp>
        <p:nvSpPr>
          <p:cNvPr id="3" name="Text Placeholder 2"/>
          <p:cNvSpPr>
            <a:spLocks noGrp="1"/>
          </p:cNvSpPr>
          <p:nvPr>
            <p:ph type="body" idx="1"/>
          </p:nvPr>
        </p:nvSpPr>
        <p:spPr>
          <a:xfrm>
            <a:off x="457086" y="2182814"/>
            <a:ext cx="5021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086" y="3115949"/>
            <a:ext cx="5021512" cy="3073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90597" y="2182814"/>
            <a:ext cx="501723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90597" y="3115949"/>
            <a:ext cx="5017232" cy="3073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08048B-57AF-4F53-BC84-8E0A1033FBEC}" type="datetimeFigureOut">
              <a:rPr lang="en-US" smtClean="0"/>
              <a:t>4/30/2023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8A8A1B-4E1E-43EF-8A39-7D4A3879B941}"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668049"/>
            <a:ext cx="7685037" cy="1363816"/>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208048B-57AF-4F53-BC84-8E0A1033FBEC}" type="datetimeFigureOut">
              <a:rPr lang="en-US" smtClean="0"/>
              <a:t>4/30/2023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8A8A1B-4E1E-43EF-8A39-7D4A3879B94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08048B-57AF-4F53-BC84-8E0A1033FBEC}" type="datetimeFigureOut">
              <a:rPr lang="en-US" smtClean="0"/>
              <a:t>4/30/2023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8A8A1B-4E1E-43EF-8A39-7D4A3879B94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useBgFill="1">
        <p:nvSpPr>
          <p:cNvPr id="9" name="Rectangle 8"/>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p:cNvGrpSpPr/>
          <p:nvPr/>
        </p:nvGrpSpPr>
        <p:grpSpPr>
          <a:xfrm>
            <a:off x="10300855" y="0"/>
            <a:ext cx="1891145" cy="5600700"/>
            <a:chOff x="10300855" y="0"/>
            <a:chExt cx="1891145" cy="5600700"/>
          </a:xfrm>
        </p:grpSpPr>
        <p:sp>
          <p:nvSpPr>
            <p:cNvPr id="15" name="Oval 14"/>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Graphic 9"/>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7" name="Freeform: Shape 16"/>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8" name="Freeform: Shape 17"/>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9" name="Graphic 9"/>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0" name="Graphic 9"/>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3" name="Texture"/>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p:cNvSpPr>
            <a:spLocks noGrp="1"/>
          </p:cNvSpPr>
          <p:nvPr>
            <p:ph type="title"/>
          </p:nvPr>
        </p:nvSpPr>
        <p:spPr>
          <a:xfrm>
            <a:off x="457200" y="668049"/>
            <a:ext cx="4314825" cy="1957828"/>
          </a:xfrm>
        </p:spPr>
        <p:txBody>
          <a:bodyPr anchor="b">
            <a:normAutofit/>
          </a:bodyPr>
          <a:lstStyle>
            <a:lvl1pPr>
              <a:defRPr sz="4400"/>
            </a:lvl1pPr>
          </a:lstStyle>
          <a:p>
            <a:r>
              <a:rPr lang="en-US"/>
              <a:t>Click to edit Master title style</a:t>
            </a:r>
            <a:endParaRPr lang="en-US" dirty="0"/>
          </a:p>
        </p:txBody>
      </p:sp>
      <p:sp>
        <p:nvSpPr>
          <p:cNvPr id="3" name="Content Placeholder 2"/>
          <p:cNvSpPr>
            <a:spLocks noGrp="1"/>
          </p:cNvSpPr>
          <p:nvPr>
            <p:ph idx="1"/>
          </p:nvPr>
        </p:nvSpPr>
        <p:spPr>
          <a:xfrm>
            <a:off x="5183188" y="668049"/>
            <a:ext cx="4875212" cy="523125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749024"/>
            <a:ext cx="4314825" cy="3119964"/>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08048B-57AF-4F53-BC84-8E0A1033FBEC}" type="datetimeFigureOut">
              <a:rPr lang="en-US" smtClean="0"/>
              <a:t>4/30/2023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8A8A1B-4E1E-43EF-8A39-7D4A3879B94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useBgFill="1">
        <p:nvSpPr>
          <p:cNvPr id="9" name="Rectangle 8"/>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p:cNvGrpSpPr/>
          <p:nvPr/>
        </p:nvGrpSpPr>
        <p:grpSpPr>
          <a:xfrm>
            <a:off x="10300855" y="0"/>
            <a:ext cx="1891145" cy="5600700"/>
            <a:chOff x="10300855" y="0"/>
            <a:chExt cx="1891145" cy="5600700"/>
          </a:xfrm>
        </p:grpSpPr>
        <p:sp>
          <p:nvSpPr>
            <p:cNvPr id="15" name="Oval 14"/>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Graphic 9"/>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7" name="Freeform: Shape 16"/>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8" name="Freeform: Shape 17"/>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9" name="Graphic 9"/>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0" name="Graphic 9"/>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3" name="Texture"/>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p:cNvSpPr>
            <a:spLocks noGrp="1"/>
          </p:cNvSpPr>
          <p:nvPr>
            <p:ph type="title"/>
          </p:nvPr>
        </p:nvSpPr>
        <p:spPr>
          <a:xfrm>
            <a:off x="457200" y="668049"/>
            <a:ext cx="4314825" cy="2235711"/>
          </a:xfrm>
        </p:spPr>
        <p:txBody>
          <a:bodyPr anchor="b">
            <a:noAutofit/>
          </a:bodyPr>
          <a:lstStyle>
            <a:lvl1pPr algn="l" defTabSz="914400" rtl="0" eaLnBrk="1" latinLnBrk="0" hangingPunct="1">
              <a:lnSpc>
                <a:spcPct val="90000"/>
              </a:lnSpc>
              <a:spcBef>
                <a:spcPct val="0"/>
              </a:spcBef>
              <a:buNone/>
              <a:defRPr lang="en-US" sz="4400" kern="1200">
                <a:solidFill>
                  <a:schemeClr val="tx1"/>
                </a:solidFill>
                <a:latin typeface="+mj-lt"/>
                <a:ea typeface="+mj-ea"/>
                <a:cs typeface="+mj-cs"/>
              </a:defRPr>
            </a:lvl1pPr>
          </a:lstStyle>
          <a:p>
            <a:r>
              <a:rPr lang="en-US"/>
              <a:t>Click to edit Master title style</a:t>
            </a:r>
            <a:endParaRPr lang="en-US" dirty="0"/>
          </a:p>
        </p:txBody>
      </p:sp>
      <p:sp>
        <p:nvSpPr>
          <p:cNvPr id="3" name="Picture Placeholder 2"/>
          <p:cNvSpPr>
            <a:spLocks noGrp="1"/>
          </p:cNvSpPr>
          <p:nvPr>
            <p:ph type="pic" idx="1"/>
          </p:nvPr>
        </p:nvSpPr>
        <p:spPr>
          <a:xfrm>
            <a:off x="5183188" y="668049"/>
            <a:ext cx="4958436" cy="52312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2941222"/>
            <a:ext cx="4314825" cy="2927765"/>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08048B-57AF-4F53-BC84-8E0A1033FBEC}" type="datetimeFigureOut">
              <a:rPr lang="en-US" smtClean="0"/>
              <a:t>4/30/2023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8A8A1B-4E1E-43EF-8A39-7D4A3879B94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useBgFill="1">
        <p:nvSpPr>
          <p:cNvPr id="8" name="Rectangle 7"/>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0" name="Color Fill"/>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3" name="Group 12"/>
          <p:cNvGrpSpPr/>
          <p:nvPr/>
        </p:nvGrpSpPr>
        <p:grpSpPr>
          <a:xfrm>
            <a:off x="8351566" y="0"/>
            <a:ext cx="3840434" cy="6858000"/>
            <a:chOff x="8351565" y="0"/>
            <a:chExt cx="3840434" cy="6858000"/>
          </a:xfrm>
        </p:grpSpPr>
        <p:sp>
          <p:nvSpPr>
            <p:cNvPr id="14" name="Oval 13"/>
            <p:cNvSpPr/>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Freeform: Shape 14"/>
            <p:cNvSpPr/>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6" name="Freeform: Shape 15"/>
            <p:cNvSpPr/>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17" name="Freeform: Shape 16"/>
            <p:cNvSpPr/>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18" name="Graphic 9"/>
            <p:cNvSpPr/>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12" name="Texture"/>
          <p:cNvSpPr/>
          <p:nvPr/>
        </p:nvSpPr>
        <p:spPr>
          <a:xfrm>
            <a:off x="3048" y="0"/>
            <a:ext cx="12188952" cy="6858000"/>
          </a:xfrm>
          <a:prstGeom prst="rect">
            <a:avLst/>
          </a:prstGeom>
          <a:blipFill dpi="0" rotWithShape="1">
            <a:blip r:embed="rId13">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Placeholder 1"/>
          <p:cNvSpPr>
            <a:spLocks noGrp="1"/>
          </p:cNvSpPr>
          <p:nvPr>
            <p:ph type="title"/>
          </p:nvPr>
        </p:nvSpPr>
        <p:spPr>
          <a:xfrm>
            <a:off x="457200" y="668049"/>
            <a:ext cx="768503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57200" y="2096713"/>
            <a:ext cx="7685037" cy="40802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743200" cy="365125"/>
          </a:xfrm>
          <a:prstGeom prst="rect">
            <a:avLst/>
          </a:prstGeom>
        </p:spPr>
        <p:txBody>
          <a:bodyPr vert="horz" lIns="91440" tIns="45720" rIns="91440" bIns="45720" rtlCol="0" anchor="ctr"/>
          <a:lstStyle>
            <a:lvl1pPr algn="l">
              <a:defRPr sz="1000" spc="110" baseline="0">
                <a:solidFill>
                  <a:schemeClr val="tx1">
                    <a:tint val="75000"/>
                  </a:schemeClr>
                </a:solidFill>
              </a:defRPr>
            </a:lvl1pPr>
          </a:lstStyle>
          <a:p>
            <a:fld id="{D208048B-57AF-4F53-BC84-8E0A1033FBEC}" type="datetimeFigureOut">
              <a:rPr lang="en-US" smtClean="0"/>
              <a:t>4/30/2023</a:t>
            </a:fld>
            <a:endParaRPr lang="en-US" dirty="0"/>
          </a:p>
        </p:txBody>
      </p:sp>
      <p:sp>
        <p:nvSpPr>
          <p:cNvPr id="5" name="Footer Placeholder 4"/>
          <p:cNvSpPr>
            <a:spLocks noGrp="1"/>
          </p:cNvSpPr>
          <p:nvPr>
            <p:ph type="ftr" sz="quarter" idx="3"/>
          </p:nvPr>
        </p:nvSpPr>
        <p:spPr>
          <a:xfrm>
            <a:off x="457200" y="155448"/>
            <a:ext cx="4114800" cy="365125"/>
          </a:xfrm>
          <a:prstGeom prst="rect">
            <a:avLst/>
          </a:prstGeom>
        </p:spPr>
        <p:txBody>
          <a:bodyPr vert="horz" lIns="91440" tIns="45720" rIns="91440" bIns="45720" rtlCol="0" anchor="ctr"/>
          <a:lstStyle>
            <a:lvl1pPr algn="l">
              <a:defRPr sz="1000" spc="110"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954512" y="6355080"/>
            <a:ext cx="795528" cy="365760"/>
          </a:xfrm>
          <a:prstGeom prst="rect">
            <a:avLst/>
          </a:prstGeom>
        </p:spPr>
        <p:txBody>
          <a:bodyPr vert="horz" lIns="91440" tIns="45720" rIns="91440" bIns="45720" rtlCol="0" anchor="ctr"/>
          <a:lstStyle>
            <a:lvl1pPr algn="r">
              <a:defRPr sz="1000" spc="110" baseline="0">
                <a:solidFill>
                  <a:schemeClr val="tx1">
                    <a:tint val="75000"/>
                  </a:schemeClr>
                </a:solidFill>
              </a:defRPr>
            </a:lvl1pPr>
          </a:lstStyle>
          <a:p>
            <a:fld id="{BD8A8A1B-4E1E-43EF-8A39-7D4A3879B941}" type="slidenum">
              <a:rPr lang="en-US" smtClean="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youtu.be/ZCFkWDdmXG8"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drive.google.com/file/d/17Pvf0yBfcVmQ6n5ZGoBWv_i9x1JSd3ZC/view?usp=sharing" TargetMode="External"/><Relationship Id="rId4" Type="http://schemas.openxmlformats.org/officeDocument/2006/relationships/hyperlink" Target="https://www.irjet.net/archives/V6/i3/IRJET-V6I3219.pdf" TargetMode="External"/></Relationships>
</file>

<file path=ppt/slides/_rels/slide8.xml.rels><?xml version="1.0" encoding="UTF-8" standalone="yes"?>
<Relationships xmlns="http://schemas.openxmlformats.org/package/2006/relationships"><Relationship Id="rId2" Type="http://schemas.openxmlformats.org/officeDocument/2006/relationships/hyperlink" Target="https://docs.google.com/document/d/1YTRQwAQHeTlTiN3oqhFT4QWOWMopfcOl/edit?usp=sharing&amp;ouid=105096113977720625974&amp;rtpof=true&amp;sd=true"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pn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Background Fill"/>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4" name="Video 3"/>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58"/>
          <a:stretch>
            <a:fillRect/>
          </a:stretch>
        </p:blipFill>
        <p:spPr>
          <a:xfrm>
            <a:off x="1530" y="10"/>
            <a:ext cx="12188941" cy="6857990"/>
          </a:xfrm>
          <a:prstGeom prst="rect">
            <a:avLst/>
          </a:prstGeom>
        </p:spPr>
      </p:pic>
      <p:sp>
        <p:nvSpPr>
          <p:cNvPr id="11" name="Rectangle 10"/>
          <p:cNvSpPr>
            <a:spLocks noGrp="1" noRot="1" noChangeAspect="1" noMove="1" noResize="1" noEditPoints="1" noAdjustHandles="1" noChangeArrowheads="1" noChangeShapeType="1" noTextEdit="1"/>
          </p:cNvSpPr>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57199" y="1122363"/>
            <a:ext cx="5638801" cy="2387600"/>
          </a:xfrm>
        </p:spPr>
        <p:txBody>
          <a:bodyPr>
            <a:normAutofit fontScale="90000"/>
          </a:bodyPr>
          <a:lstStyle/>
          <a:p>
            <a:r>
              <a:rPr lang="en-US" dirty="0">
                <a:solidFill>
                  <a:srgbClr val="FFFFFF"/>
                </a:solidFill>
                <a:latin typeface="Amasis MT Pro Medium" panose="02040604050005020304" pitchFamily="18" charset="0"/>
              </a:rPr>
              <a:t>STOCK MARKET PREDICTION USING AI AND ML</a:t>
            </a:r>
            <a:endParaRPr lang="en-IN" dirty="0">
              <a:solidFill>
                <a:srgbClr val="FFFFFF"/>
              </a:solidFill>
              <a:latin typeface="Amasis MT Pro Medium" panose="02040604050005020304" pitchFamily="18" charset="0"/>
            </a:endParaRPr>
          </a:p>
        </p:txBody>
      </p:sp>
      <p:sp>
        <p:nvSpPr>
          <p:cNvPr id="3" name="Subtitle 2"/>
          <p:cNvSpPr>
            <a:spLocks noGrp="1"/>
          </p:cNvSpPr>
          <p:nvPr>
            <p:ph type="subTitle" idx="1"/>
          </p:nvPr>
        </p:nvSpPr>
        <p:spPr>
          <a:xfrm>
            <a:off x="83974" y="4161874"/>
            <a:ext cx="7249887" cy="1655762"/>
          </a:xfrm>
        </p:spPr>
        <p:txBody>
          <a:bodyPr>
            <a:normAutofit fontScale="95000" lnSpcReduction="10000"/>
          </a:bodyPr>
          <a:lstStyle/>
          <a:p>
            <a:r>
              <a:rPr lang="en-US" dirty="0">
                <a:solidFill>
                  <a:srgbClr val="FFFFFF"/>
                </a:solidFill>
              </a:rPr>
              <a:t>ANNAPAREDDY NAVEEN</a:t>
            </a:r>
            <a:r>
              <a:rPr lang="en-IN" altLang="en-US" dirty="0">
                <a:solidFill>
                  <a:srgbClr val="FFFFFF"/>
                </a:solidFill>
              </a:rPr>
              <a:t> REDDY</a:t>
            </a:r>
            <a:r>
              <a:rPr lang="en-US" dirty="0">
                <a:solidFill>
                  <a:srgbClr val="FFFFFF"/>
                </a:solidFill>
              </a:rPr>
              <a:t>-(111720102008)</a:t>
            </a:r>
          </a:p>
          <a:p>
            <a:r>
              <a:rPr lang="en-US" dirty="0">
                <a:solidFill>
                  <a:srgbClr val="FFFFFF"/>
                </a:solidFill>
              </a:rPr>
              <a:t>BAKIREDDY PRANEETH REDDY-(111720102015)</a:t>
            </a:r>
          </a:p>
          <a:p>
            <a:r>
              <a:rPr lang="en-US" dirty="0">
                <a:solidFill>
                  <a:srgbClr val="FFFFFF"/>
                </a:solidFill>
              </a:rPr>
              <a:t>CHINTHAM SREE SASANK REDDY-(111720102029)</a:t>
            </a:r>
          </a:p>
          <a:p>
            <a:r>
              <a:rPr lang="en-IN" dirty="0">
                <a:solidFill>
                  <a:srgbClr val="FFFFFF"/>
                </a:solidFill>
              </a:rPr>
              <a:t>DEVINENI KAUSHIK CHARAN-(111720102032)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1" name="Rectangle 30"/>
          <p:cNvSpPr>
            <a:spLocks noGrp="1" noRot="1" noChangeAspect="1" noMove="1" noResize="1" noEditPoints="1" noAdjustHandles="1" noChangeArrowheads="1" noChangeShapeType="1" noTextEdit="1"/>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33" name="Color Fill"/>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35" name="Group 34"/>
          <p:cNvGrpSpPr>
            <a:grpSpLocks noGrp="1" noUngrp="1" noRot="1" noChangeAspect="1" noMove="1" noResize="1"/>
          </p:cNvGrpSpPr>
          <p:nvPr/>
        </p:nvGrpSpPr>
        <p:grpSpPr>
          <a:xfrm>
            <a:off x="8351566" y="0"/>
            <a:ext cx="3840434" cy="6858000"/>
            <a:chOff x="8351565" y="0"/>
            <a:chExt cx="3840434" cy="6858000"/>
          </a:xfrm>
        </p:grpSpPr>
        <p:sp>
          <p:nvSpPr>
            <p:cNvPr id="36" name="Oval 35"/>
            <p:cNvSpPr/>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7" name="Freeform: Shape 36"/>
            <p:cNvSpPr/>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38" name="Freeform: Shape 37"/>
            <p:cNvSpPr/>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39" name="Freeform: Shape 38"/>
            <p:cNvSpPr/>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40" name="Graphic 9"/>
            <p:cNvSpPr/>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42" name="Texture"/>
          <p:cNvSpPr>
            <a:spLocks noGrp="1" noRot="1" noChangeAspect="1" noMove="1" noResize="1" noEditPoints="1" noAdjustHandles="1" noChangeArrowheads="1" noChangeShapeType="1" noTextEdit="1"/>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44" name="Background Fill"/>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7" name="Picture 6" descr="Digital business graph and charts"/>
          <p:cNvPicPr>
            <a:picLocks noChangeAspect="1"/>
          </p:cNvPicPr>
          <p:nvPr/>
        </p:nvPicPr>
        <p:blipFill rotWithShape="1">
          <a:blip r:embed="rId3"/>
          <a:srcRect l="13573" r="1560" b="1"/>
          <a:stretch>
            <a:fillRect/>
          </a:stretch>
        </p:blipFill>
        <p:spPr>
          <a:xfrm>
            <a:off x="3059" y="47481"/>
            <a:ext cx="12188941" cy="6857990"/>
          </a:xfrm>
          <a:prstGeom prst="rect">
            <a:avLst/>
          </a:prstGeom>
        </p:spPr>
      </p:pic>
      <p:sp>
        <p:nvSpPr>
          <p:cNvPr id="46" name="Rectangle 45"/>
          <p:cNvSpPr>
            <a:spLocks noGrp="1" noRot="1" noChangeAspect="1" noMove="1" noResize="1" noEditPoints="1" noAdjustHandles="1" noChangeArrowheads="1" noChangeShapeType="1" noTextEdit="1"/>
          </p:cNvSpPr>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457200" y="1122363"/>
            <a:ext cx="6370686" cy="2387600"/>
          </a:xfrm>
        </p:spPr>
        <p:txBody>
          <a:bodyPr vert="horz" lIns="91440" tIns="45720" rIns="91440" bIns="45720" rtlCol="0" anchor="b">
            <a:normAutofit/>
          </a:bodyPr>
          <a:lstStyle/>
          <a:p>
            <a:r>
              <a:rPr lang="en-US" sz="5400" dirty="0">
                <a:solidFill>
                  <a:srgbClr val="FFFFFF"/>
                </a:solidFill>
              </a:rPr>
              <a:t>WHAT IS STOCK MARKET?</a:t>
            </a:r>
            <a:br>
              <a:rPr lang="en-US" sz="5400" dirty="0">
                <a:solidFill>
                  <a:srgbClr val="FFFFFF"/>
                </a:solidFill>
              </a:rPr>
            </a:br>
            <a:endParaRPr lang="en-US" sz="5400" dirty="0">
              <a:solidFill>
                <a:srgbClr val="FFFFFF"/>
              </a:solidFill>
            </a:endParaRPr>
          </a:p>
        </p:txBody>
      </p:sp>
      <p:grpSp>
        <p:nvGrpSpPr>
          <p:cNvPr id="48" name="Group 47"/>
          <p:cNvGrpSpPr>
            <a:grpSpLocks noGrp="1" noUngrp="1" noRot="1" noChangeAspect="1" noMove="1" noResize="1"/>
          </p:cNvGrpSpPr>
          <p:nvPr/>
        </p:nvGrpSpPr>
        <p:grpSpPr>
          <a:xfrm>
            <a:off x="10300855" y="0"/>
            <a:ext cx="1891145" cy="3701992"/>
            <a:chOff x="10300855" y="0"/>
            <a:chExt cx="1891145" cy="3701992"/>
          </a:xfrm>
        </p:grpSpPr>
        <p:sp>
          <p:nvSpPr>
            <p:cNvPr id="49" name="Oval 48"/>
            <p:cNvSpPr/>
            <p:nvPr/>
          </p:nvSpPr>
          <p:spPr>
            <a:xfrm>
              <a:off x="11638492" y="1986087"/>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0" name="Freeform: Shape 49"/>
            <p:cNvSpPr/>
            <p:nvPr/>
          </p:nvSpPr>
          <p:spPr>
            <a:xfrm>
              <a:off x="11638492" y="2134279"/>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51" name="Graphic 9"/>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2" name="Graphic 9"/>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8" name="TextBox 7"/>
          <p:cNvSpPr txBox="1"/>
          <p:nvPr/>
        </p:nvSpPr>
        <p:spPr>
          <a:xfrm>
            <a:off x="574117" y="3018349"/>
            <a:ext cx="5860025" cy="3416320"/>
          </a:xfrm>
          <a:prstGeom prst="rect">
            <a:avLst/>
          </a:prstGeom>
          <a:noFill/>
        </p:spPr>
        <p:txBody>
          <a:bodyPr wrap="square" rtlCol="0">
            <a:spAutoFit/>
          </a:bodyPr>
          <a:lstStyle/>
          <a:p>
            <a:r>
              <a:rPr lang="en-US" dirty="0"/>
              <a:t>The financial market is a dynamic and composite system where people can buy and sell currencies, stocks, equities and derivatives over virtual platforms supported by brokers. The stock market allows investors to own shares of public companies through trading either by exchange or over the counter markets..</a:t>
            </a:r>
          </a:p>
          <a:p>
            <a:endParaRPr lang="en-US" dirty="0"/>
          </a:p>
          <a:p>
            <a:r>
              <a:rPr lang="en-US" dirty="0"/>
              <a:t>A REFERENCE VIDEO FOR UNDERSTANDING WHAT ARE STOCKS:</a:t>
            </a:r>
          </a:p>
          <a:p>
            <a:r>
              <a:rPr lang="en-US" dirty="0">
                <a:hlinkClick r:id="rId4"/>
              </a:rPr>
              <a:t>https://youtu.be/ZCFkWDdmXG8</a:t>
            </a:r>
            <a:endParaRPr lang="en-US" dirty="0"/>
          </a:p>
          <a:p>
            <a:endParaRPr lang="en-US" dirty="0"/>
          </a:p>
          <a:p>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0" name="Rectangle 42"/>
          <p:cNvSpPr>
            <a:spLocks noGrp="1" noRot="1" noChangeAspect="1" noMove="1" noResize="1" noEditPoints="1" noAdjustHandles="1" noChangeArrowheads="1" noChangeShapeType="1" noTextEdit="1"/>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61" name="Color Fill"/>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62" name="Group 46"/>
          <p:cNvGrpSpPr>
            <a:grpSpLocks noGrp="1" noUngrp="1" noRot="1" noChangeAspect="1" noMove="1" noResize="1"/>
          </p:cNvGrpSpPr>
          <p:nvPr/>
        </p:nvGrpSpPr>
        <p:grpSpPr>
          <a:xfrm>
            <a:off x="8351566" y="0"/>
            <a:ext cx="3840434" cy="6858000"/>
            <a:chOff x="8351565" y="0"/>
            <a:chExt cx="3840434" cy="6858000"/>
          </a:xfrm>
        </p:grpSpPr>
        <p:sp>
          <p:nvSpPr>
            <p:cNvPr id="63" name="Oval 47"/>
            <p:cNvSpPr/>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4" name="Freeform: Shape 48"/>
            <p:cNvSpPr/>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65" name="Freeform: Shape 49"/>
            <p:cNvSpPr/>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66" name="Freeform: Shape 50"/>
            <p:cNvSpPr/>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67" name="Graphic 9"/>
            <p:cNvSpPr/>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68" name="Texture"/>
          <p:cNvSpPr>
            <a:spLocks noGrp="1" noRot="1" noChangeAspect="1" noMove="1" noResize="1" noEditPoints="1" noAdjustHandles="1" noChangeArrowheads="1" noChangeShapeType="1" noTextEdit="1"/>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69" name="Background Fill"/>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38" name="Picture 4" descr="Graph on document with pen"/>
          <p:cNvPicPr>
            <a:picLocks noChangeAspect="1"/>
          </p:cNvPicPr>
          <p:nvPr/>
        </p:nvPicPr>
        <p:blipFill rotWithShape="1">
          <a:blip r:embed="rId3"/>
          <a:srcRect t="1405" r="-1" b="14304"/>
          <a:stretch>
            <a:fillRect/>
          </a:stretch>
        </p:blipFill>
        <p:spPr>
          <a:xfrm>
            <a:off x="3059" y="15328"/>
            <a:ext cx="12188941" cy="6857990"/>
          </a:xfrm>
          <a:prstGeom prst="rect">
            <a:avLst/>
          </a:prstGeom>
        </p:spPr>
      </p:pic>
      <p:sp>
        <p:nvSpPr>
          <p:cNvPr id="70" name="Rectangle 57"/>
          <p:cNvSpPr>
            <a:spLocks noGrp="1" noRot="1" noChangeAspect="1" noMove="1" noResize="1" noEditPoints="1" noAdjustHandles="1" noChangeArrowheads="1" noChangeShapeType="1" noTextEdit="1"/>
          </p:cNvSpPr>
          <p:nvPr/>
        </p:nvSpPr>
        <p:spPr>
          <a:xfrm rot="5400000" flipH="1">
            <a:off x="4944762"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06306" y="491107"/>
            <a:ext cx="5549369" cy="2387600"/>
          </a:xfrm>
        </p:spPr>
        <p:txBody>
          <a:bodyPr vert="horz" lIns="91440" tIns="45720" rIns="91440" bIns="45720" rtlCol="0" anchor="b">
            <a:normAutofit/>
          </a:bodyPr>
          <a:lstStyle/>
          <a:p>
            <a:r>
              <a:rPr lang="en-US" sz="5400" u="sng" dirty="0">
                <a:solidFill>
                  <a:schemeClr val="bg1">
                    <a:lumMod val="95000"/>
                    <a:lumOff val="5000"/>
                  </a:schemeClr>
                </a:solidFill>
              </a:rPr>
              <a:t>ABSTRACT</a:t>
            </a:r>
          </a:p>
        </p:txBody>
      </p:sp>
      <p:sp>
        <p:nvSpPr>
          <p:cNvPr id="4" name="TextBox 3"/>
          <p:cNvSpPr txBox="1"/>
          <p:nvPr/>
        </p:nvSpPr>
        <p:spPr>
          <a:xfrm>
            <a:off x="210109" y="3176895"/>
            <a:ext cx="6358642" cy="3416320"/>
          </a:xfrm>
          <a:prstGeom prst="rect">
            <a:avLst/>
          </a:prstGeom>
          <a:noFill/>
        </p:spPr>
        <p:txBody>
          <a:bodyPr wrap="square" rtlCol="0">
            <a:spAutoFit/>
          </a:bodyPr>
          <a:lstStyle/>
          <a:p>
            <a:pPr marL="342900" indent="-342900">
              <a:buFont typeface="Wingdings" panose="05000000000000000000" pitchFamily="2" charset="2"/>
              <a:buChar char="q"/>
            </a:pPr>
            <a:r>
              <a:rPr lang="en-US" sz="2400" dirty="0">
                <a:solidFill>
                  <a:schemeClr val="tx2">
                    <a:lumMod val="10000"/>
                  </a:schemeClr>
                </a:solidFill>
              </a:rPr>
              <a:t>Stock price prediction is the most signific ally used in the financial sector . Stock market is volatile in nature ,so it is difficult to predict stock prices.</a:t>
            </a:r>
          </a:p>
          <a:p>
            <a:endParaRPr lang="en-US" sz="2400" dirty="0">
              <a:solidFill>
                <a:schemeClr val="tx2">
                  <a:lumMod val="10000"/>
                </a:schemeClr>
              </a:solidFill>
            </a:endParaRPr>
          </a:p>
          <a:p>
            <a:pPr marL="342900" indent="-342900">
              <a:buFont typeface="Wingdings" panose="05000000000000000000" pitchFamily="2" charset="2"/>
              <a:buChar char="q"/>
            </a:pPr>
            <a:r>
              <a:rPr lang="en-US" sz="2400" dirty="0">
                <a:solidFill>
                  <a:schemeClr val="tx2">
                    <a:lumMod val="10000"/>
                  </a:schemeClr>
                </a:solidFill>
              </a:rPr>
              <a:t>This is a time series problem . stock price prediction is a difficult task where there no rules to predict the price of the stock in the stock market.</a:t>
            </a:r>
            <a:endParaRPr lang="en-IN" sz="2400" dirty="0">
              <a:solidFill>
                <a:schemeClr val="tx2">
                  <a:lumMod val="1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arn(inVertical)">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arn(inVertical)">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3" name="Rectangle 42"/>
          <p:cNvSpPr>
            <a:spLocks noGrp="1" noRot="1" noChangeAspect="1" noMove="1" noResize="1" noEditPoints="1" noAdjustHandles="1" noChangeArrowheads="1" noChangeShapeType="1" noTextEdit="1"/>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45" name="Color Fill"/>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47" name="Group 46"/>
          <p:cNvGrpSpPr>
            <a:grpSpLocks noGrp="1" noUngrp="1" noRot="1" noChangeAspect="1" noMove="1" noResize="1"/>
          </p:cNvGrpSpPr>
          <p:nvPr/>
        </p:nvGrpSpPr>
        <p:grpSpPr>
          <a:xfrm>
            <a:off x="8351566" y="0"/>
            <a:ext cx="3840434" cy="6858000"/>
            <a:chOff x="8351565" y="0"/>
            <a:chExt cx="3840434" cy="6858000"/>
          </a:xfrm>
        </p:grpSpPr>
        <p:sp>
          <p:nvSpPr>
            <p:cNvPr id="48" name="Oval 47"/>
            <p:cNvSpPr/>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9" name="Freeform: Shape 48"/>
            <p:cNvSpPr/>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50" name="Freeform: Shape 49"/>
            <p:cNvSpPr/>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51" name="Freeform: Shape 50"/>
            <p:cNvSpPr/>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52" name="Graphic 9"/>
            <p:cNvSpPr/>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54" name="Texture"/>
          <p:cNvSpPr>
            <a:spLocks noGrp="1" noRot="1" noChangeAspect="1" noMove="1" noResize="1" noEditPoints="1" noAdjustHandles="1" noChangeArrowheads="1" noChangeShapeType="1" noTextEdit="1"/>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56" name="Background Fill"/>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38" name="Picture 4" descr="Pen placed on top of a signature line"/>
          <p:cNvPicPr>
            <a:picLocks noChangeAspect="1"/>
          </p:cNvPicPr>
          <p:nvPr/>
        </p:nvPicPr>
        <p:blipFill rotWithShape="1">
          <a:blip r:embed="rId3"/>
          <a:srcRect r="-1" b="15708"/>
          <a:stretch>
            <a:fillRect/>
          </a:stretch>
        </p:blipFill>
        <p:spPr>
          <a:xfrm>
            <a:off x="11" y="10"/>
            <a:ext cx="12188941" cy="6857990"/>
          </a:xfrm>
          <a:prstGeom prst="rect">
            <a:avLst/>
          </a:prstGeom>
        </p:spPr>
      </p:pic>
      <p:sp>
        <p:nvSpPr>
          <p:cNvPr id="58" name="Rectangle 57"/>
          <p:cNvSpPr>
            <a:spLocks noGrp="1" noRot="1" noChangeAspect="1" noMove="1" noResize="1" noEditPoints="1" noAdjustHandles="1" noChangeArrowheads="1" noChangeShapeType="1" noTextEdit="1"/>
          </p:cNvSpPr>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2424" y="679194"/>
            <a:ext cx="5638801" cy="2387600"/>
          </a:xfrm>
        </p:spPr>
        <p:txBody>
          <a:bodyPr vert="horz" lIns="91440" tIns="45720" rIns="91440" bIns="45720" rtlCol="0" anchor="b">
            <a:normAutofit/>
          </a:bodyPr>
          <a:lstStyle/>
          <a:p>
            <a:r>
              <a:rPr lang="en-US" sz="5400" dirty="0">
                <a:solidFill>
                  <a:srgbClr val="FFFFFF"/>
                </a:solidFill>
              </a:rPr>
              <a:t>Problem statement</a:t>
            </a:r>
          </a:p>
        </p:txBody>
      </p:sp>
      <p:sp>
        <p:nvSpPr>
          <p:cNvPr id="6" name="TextBox 5"/>
          <p:cNvSpPr txBox="1"/>
          <p:nvPr/>
        </p:nvSpPr>
        <p:spPr>
          <a:xfrm>
            <a:off x="300686" y="3553294"/>
            <a:ext cx="9953626" cy="3139321"/>
          </a:xfrm>
          <a:prstGeom prst="rect">
            <a:avLst/>
          </a:prstGeom>
          <a:noFill/>
        </p:spPr>
        <p:txBody>
          <a:bodyPr wrap="square" rtlCol="0">
            <a:spAutoFit/>
          </a:bodyPr>
          <a:lstStyle/>
          <a:p>
            <a:pPr marL="285750" indent="-285750">
              <a:buFont typeface="Wingdings" panose="05000000000000000000" pitchFamily="2" charset="2"/>
              <a:buChar char="q"/>
            </a:pPr>
            <a:r>
              <a:rPr lang="en-US" sz="2000" dirty="0">
                <a:solidFill>
                  <a:schemeClr val="bg1">
                    <a:lumMod val="85000"/>
                    <a:lumOff val="15000"/>
                  </a:schemeClr>
                </a:solidFill>
              </a:rPr>
              <a:t>Time Series forecasting &amp; modelling plays an important role in data analysis.</a:t>
            </a:r>
          </a:p>
          <a:p>
            <a:endParaRPr lang="en-US" sz="2000" dirty="0">
              <a:solidFill>
                <a:schemeClr val="bg1">
                  <a:lumMod val="85000"/>
                  <a:lumOff val="15000"/>
                </a:schemeClr>
              </a:solidFill>
            </a:endParaRPr>
          </a:p>
          <a:p>
            <a:pPr marL="285750" indent="-285750">
              <a:buFont typeface="Wingdings" panose="05000000000000000000" pitchFamily="2" charset="2"/>
              <a:buChar char="q"/>
            </a:pPr>
            <a:r>
              <a:rPr lang="en-US" sz="2000" dirty="0">
                <a:solidFill>
                  <a:schemeClr val="bg1">
                    <a:lumMod val="85000"/>
                    <a:lumOff val="15000"/>
                  </a:schemeClr>
                </a:solidFill>
              </a:rPr>
              <a:t>Time series analysis is a specialized branch of statistics used extensively in fields such as Econometrics &amp; Operation Research.</a:t>
            </a:r>
          </a:p>
          <a:p>
            <a:pPr marL="285750" indent="-285750">
              <a:buFont typeface="Wingdings" panose="05000000000000000000" pitchFamily="2" charset="2"/>
              <a:buChar char="q"/>
            </a:pPr>
            <a:r>
              <a:rPr lang="en-US" sz="2000" b="0" i="0" dirty="0">
                <a:solidFill>
                  <a:srgbClr val="222222"/>
                </a:solidFill>
                <a:effectLst/>
                <a:latin typeface="Lato" panose="020B0604020202020204" pitchFamily="34" charset="0"/>
              </a:rPr>
              <a:t>The Opening Value of the stock, the Highest and Lowest values of that stock on the same days, as well as the Closing Value at the end of the day, are all indicated for each date.</a:t>
            </a:r>
          </a:p>
          <a:p>
            <a:pPr marL="285750" indent="-285750">
              <a:buFont typeface="Wingdings" panose="05000000000000000000" pitchFamily="2" charset="2"/>
              <a:buChar char="q"/>
            </a:pPr>
            <a:r>
              <a:rPr lang="en-US" sz="2000" b="0" i="0" dirty="0">
                <a:solidFill>
                  <a:srgbClr val="222222"/>
                </a:solidFill>
                <a:effectLst/>
                <a:latin typeface="Lato" panose="020B0604020202020204" pitchFamily="34" charset="0"/>
              </a:rPr>
              <a:t>The Adjusted Close Value reflects the stock’s value after dividends have been declared (too technical!).</a:t>
            </a:r>
            <a:endParaRPr lang="en-IN" sz="2000" dirty="0">
              <a:solidFill>
                <a:schemeClr val="bg1">
                  <a:lumMod val="85000"/>
                  <a:lumOff val="15000"/>
                </a:schemeClr>
              </a:solidFill>
            </a:endParaRPr>
          </a:p>
          <a:p>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pattFill prst="ltUpDiag">
          <a:fgClr>
            <a:schemeClr val="bg2"/>
          </a:fgClr>
          <a:bgClr>
            <a:schemeClr val="bg1"/>
          </a:bgClr>
        </a:patt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390C1-8203-D75E-AB0D-DC8BF744D5D9}"/>
              </a:ext>
            </a:extLst>
          </p:cNvPr>
          <p:cNvSpPr txBox="1"/>
          <p:nvPr/>
        </p:nvSpPr>
        <p:spPr>
          <a:xfrm>
            <a:off x="85241" y="312593"/>
            <a:ext cx="2340244" cy="369332"/>
          </a:xfrm>
          <a:prstGeom prst="rect">
            <a:avLst/>
          </a:prstGeom>
          <a:noFill/>
        </p:spPr>
        <p:txBody>
          <a:bodyPr wrap="square" rtlCol="0">
            <a:spAutoFit/>
          </a:bodyPr>
          <a:lstStyle/>
          <a:p>
            <a:r>
              <a:rPr lang="en-IN" dirty="0"/>
              <a:t>Existing Methods</a:t>
            </a:r>
          </a:p>
        </p:txBody>
      </p:sp>
      <p:graphicFrame>
        <p:nvGraphicFramePr>
          <p:cNvPr id="4" name="Diagram 3">
            <a:extLst>
              <a:ext uri="{FF2B5EF4-FFF2-40B4-BE49-F238E27FC236}">
                <a16:creationId xmlns:a16="http://schemas.microsoft.com/office/drawing/2014/main" id="{435FBC79-6CF9-A3ED-EE75-7CA13FC603C7}"/>
              </a:ext>
            </a:extLst>
          </p:cNvPr>
          <p:cNvGraphicFramePr/>
          <p:nvPr>
            <p:extLst>
              <p:ext uri="{D42A27DB-BD31-4B8C-83A1-F6EECF244321}">
                <p14:modId xmlns:p14="http://schemas.microsoft.com/office/powerpoint/2010/main" val="1209010925"/>
              </p:ext>
            </p:extLst>
          </p:nvPr>
        </p:nvGraphicFramePr>
        <p:xfrm>
          <a:off x="1162373" y="674176"/>
          <a:ext cx="3146155" cy="23083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35F6CED6-3F4A-D819-468E-60CCE37854CB}"/>
              </a:ext>
            </a:extLst>
          </p:cNvPr>
          <p:cNvSpPr txBox="1"/>
          <p:nvPr/>
        </p:nvSpPr>
        <p:spPr>
          <a:xfrm flipH="1">
            <a:off x="85241" y="3244334"/>
            <a:ext cx="2340244" cy="369332"/>
          </a:xfrm>
          <a:prstGeom prst="rect">
            <a:avLst/>
          </a:prstGeom>
          <a:noFill/>
        </p:spPr>
        <p:txBody>
          <a:bodyPr wrap="square" rtlCol="0">
            <a:spAutoFit/>
          </a:bodyPr>
          <a:lstStyle/>
          <a:p>
            <a:r>
              <a:rPr lang="en-US" dirty="0"/>
              <a:t>Proposed Methods</a:t>
            </a:r>
            <a:endParaRPr lang="en-IN" dirty="0"/>
          </a:p>
        </p:txBody>
      </p:sp>
      <p:graphicFrame>
        <p:nvGraphicFramePr>
          <p:cNvPr id="8" name="Diagram 7">
            <a:extLst>
              <a:ext uri="{FF2B5EF4-FFF2-40B4-BE49-F238E27FC236}">
                <a16:creationId xmlns:a16="http://schemas.microsoft.com/office/drawing/2014/main" id="{AE57EB0A-1CE9-06F5-25E5-591E509360A6}"/>
              </a:ext>
            </a:extLst>
          </p:cNvPr>
          <p:cNvGraphicFramePr/>
          <p:nvPr/>
        </p:nvGraphicFramePr>
        <p:xfrm>
          <a:off x="1751309" y="3875500"/>
          <a:ext cx="2347994" cy="120032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992692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6" name="Rectangle 8"/>
          <p:cNvSpPr>
            <a:spLocks noGrp="1" noRot="1" noChangeAspect="1" noMove="1" noResize="1" noEditPoints="1" noAdjustHandles="1" noChangeArrowheads="1" noChangeShapeType="1" noTextEdit="1"/>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27" name="Color Fill"/>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28" name="Group 12"/>
          <p:cNvGrpSpPr>
            <a:grpSpLocks noGrp="1" noUngrp="1" noRot="1" noChangeAspect="1" noMove="1" noResize="1"/>
          </p:cNvGrpSpPr>
          <p:nvPr/>
        </p:nvGrpSpPr>
        <p:grpSpPr>
          <a:xfrm>
            <a:off x="8351566" y="0"/>
            <a:ext cx="3840434" cy="6858000"/>
            <a:chOff x="8351565" y="0"/>
            <a:chExt cx="3840434" cy="6858000"/>
          </a:xfrm>
        </p:grpSpPr>
        <p:sp>
          <p:nvSpPr>
            <p:cNvPr id="29" name="Oval 13"/>
            <p:cNvSpPr/>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Freeform: Shape 14"/>
            <p:cNvSpPr/>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31" name="Freeform: Shape 15"/>
            <p:cNvSpPr/>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32" name="Freeform: Shape 16"/>
            <p:cNvSpPr/>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33" name="Graphic 9"/>
            <p:cNvSpPr/>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34" name="Texture"/>
          <p:cNvSpPr>
            <a:spLocks noGrp="1" noRot="1" noChangeAspect="1" noMove="1" noResize="1" noEditPoints="1" noAdjustHandles="1" noChangeArrowheads="1" noChangeShapeType="1" noTextEdit="1"/>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35" name="Background Fill"/>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36" name="Picture 4" descr="Angle view of circuit shaped like a brain"/>
          <p:cNvPicPr>
            <a:picLocks noChangeAspect="1"/>
          </p:cNvPicPr>
          <p:nvPr/>
        </p:nvPicPr>
        <p:blipFill rotWithShape="1">
          <a:blip r:embed="rId3"/>
          <a:srcRect t="19335" r="-1" b="-1"/>
          <a:stretch>
            <a:fillRect/>
          </a:stretch>
        </p:blipFill>
        <p:spPr>
          <a:xfrm>
            <a:off x="-3048" y="10"/>
            <a:ext cx="12188941" cy="6857990"/>
          </a:xfrm>
          <a:prstGeom prst="rect">
            <a:avLst/>
          </a:prstGeom>
        </p:spPr>
      </p:pic>
      <p:sp>
        <p:nvSpPr>
          <p:cNvPr id="37" name="Rectangle 23"/>
          <p:cNvSpPr>
            <a:spLocks noGrp="1" noRot="1" noChangeAspect="1" noMove="1" noResize="1" noEditPoints="1" noAdjustHandles="1" noChangeArrowheads="1" noChangeShapeType="1" noTextEdit="1"/>
          </p:cNvSpPr>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199" y="1122363"/>
            <a:ext cx="5638801" cy="2387600"/>
          </a:xfrm>
        </p:spPr>
        <p:txBody>
          <a:bodyPr vert="horz" lIns="91440" tIns="45720" rIns="91440" bIns="45720" rtlCol="0" anchor="b">
            <a:normAutofit/>
          </a:bodyPr>
          <a:lstStyle/>
          <a:p>
            <a:r>
              <a:rPr lang="en-US" sz="5400" dirty="0">
                <a:solidFill>
                  <a:srgbClr val="FFFFFF"/>
                </a:solidFill>
              </a:rPr>
              <a:t>Technologies Used:</a:t>
            </a:r>
          </a:p>
        </p:txBody>
      </p:sp>
      <p:sp>
        <p:nvSpPr>
          <p:cNvPr id="6" name="TextBox 5"/>
          <p:cNvSpPr txBox="1"/>
          <p:nvPr/>
        </p:nvSpPr>
        <p:spPr>
          <a:xfrm>
            <a:off x="1063690" y="4226767"/>
            <a:ext cx="4607441" cy="1477328"/>
          </a:xfrm>
          <a:prstGeom prst="rect">
            <a:avLst/>
          </a:prstGeom>
          <a:noFill/>
        </p:spPr>
        <p:txBody>
          <a:bodyPr wrap="square" rtlCol="0">
            <a:spAutoFit/>
          </a:bodyPr>
          <a:lstStyle/>
          <a:p>
            <a:r>
              <a:rPr lang="en-US" dirty="0"/>
              <a:t>LSTM(Long Short-Term Memory Algorithm)</a:t>
            </a:r>
          </a:p>
          <a:p>
            <a:endParaRPr lang="en-US" dirty="0"/>
          </a:p>
          <a:p>
            <a:r>
              <a:rPr lang="en-US" dirty="0"/>
              <a:t>Artificial Intelligence</a:t>
            </a:r>
          </a:p>
          <a:p>
            <a:endParaRPr lang="en-US" dirty="0"/>
          </a:p>
          <a:p>
            <a:r>
              <a:rPr lang="en-US" dirty="0"/>
              <a:t>Linear Regression in Statistics</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9" name="Rectangle 28"/>
          <p:cNvSpPr>
            <a:spLocks noGrp="1" noRot="1" noChangeAspect="1" noMove="1" noResize="1" noEditPoints="1" noAdjustHandles="1" noChangeArrowheads="1" noChangeShapeType="1" noTextEdit="1"/>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31" name="Color Fill"/>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33" name="Group 32"/>
          <p:cNvGrpSpPr>
            <a:grpSpLocks noGrp="1" noUngrp="1" noRot="1" noChangeAspect="1" noMove="1" noResize="1"/>
          </p:cNvGrpSpPr>
          <p:nvPr/>
        </p:nvGrpSpPr>
        <p:grpSpPr>
          <a:xfrm>
            <a:off x="8351566" y="0"/>
            <a:ext cx="3840434" cy="6858000"/>
            <a:chOff x="8351565" y="0"/>
            <a:chExt cx="3840434" cy="6858000"/>
          </a:xfrm>
        </p:grpSpPr>
        <p:sp>
          <p:nvSpPr>
            <p:cNvPr id="34" name="Oval 33"/>
            <p:cNvSpPr/>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5" name="Freeform: Shape 34"/>
            <p:cNvSpPr/>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36" name="Freeform: Shape 35"/>
            <p:cNvSpPr/>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37" name="Freeform: Shape 36"/>
            <p:cNvSpPr/>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38" name="Graphic 9"/>
            <p:cNvSpPr/>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40" name="Texture"/>
          <p:cNvSpPr>
            <a:spLocks noGrp="1" noRot="1" noChangeAspect="1" noMove="1" noResize="1" noEditPoints="1" noAdjustHandles="1" noChangeArrowheads="1" noChangeShapeType="1" noTextEdit="1"/>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42" name="Freeform: Shape 41"/>
          <p:cNvSpPr>
            <a:spLocks noGrp="1" noRot="1" noChangeAspect="1" noMove="1" noResize="1" noEditPoints="1" noAdjustHandles="1" noChangeArrowheads="1" noChangeShapeType="1" noTextEdit="1"/>
          </p:cNvSpPr>
          <p:nvPr/>
        </p:nvSpPr>
        <p:spPr>
          <a:xfrm flipH="1">
            <a:off x="3048" y="-17141"/>
            <a:ext cx="12188952" cy="6875141"/>
          </a:xfrm>
          <a:custGeom>
            <a:avLst/>
            <a:gdLst>
              <a:gd name="connsiteX0" fmla="*/ 1488154 w 12188952"/>
              <a:gd name="connsiteY0" fmla="*/ 3508108 h 6875141"/>
              <a:gd name="connsiteX1" fmla="*/ 1292116 w 12188952"/>
              <a:gd name="connsiteY1" fmla="*/ 3704145 h 6875141"/>
              <a:gd name="connsiteX2" fmla="*/ 1488154 w 12188952"/>
              <a:gd name="connsiteY2" fmla="*/ 3900182 h 6875141"/>
              <a:gd name="connsiteX3" fmla="*/ 1684192 w 12188952"/>
              <a:gd name="connsiteY3" fmla="*/ 3704145 h 6875141"/>
              <a:gd name="connsiteX4" fmla="*/ 1488154 w 12188952"/>
              <a:gd name="connsiteY4" fmla="*/ 3508108 h 6875141"/>
              <a:gd name="connsiteX5" fmla="*/ 12188951 w 12188952"/>
              <a:gd name="connsiteY5" fmla="*/ 3213837 h 6875141"/>
              <a:gd name="connsiteX6" fmla="*/ 11900948 w 12188952"/>
              <a:gd name="connsiteY6" fmla="*/ 3213837 h 6875141"/>
              <a:gd name="connsiteX7" fmla="*/ 10063117 w 12188952"/>
              <a:gd name="connsiteY7" fmla="*/ 5051668 h 6875141"/>
              <a:gd name="connsiteX8" fmla="*/ 10063117 w 12188952"/>
              <a:gd name="connsiteY8" fmla="*/ 6875141 h 6875141"/>
              <a:gd name="connsiteX9" fmla="*/ 12073153 w 12188952"/>
              <a:gd name="connsiteY9" fmla="*/ 6875141 h 6875141"/>
              <a:gd name="connsiteX10" fmla="*/ 12083467 w 12188952"/>
              <a:gd name="connsiteY10" fmla="*/ 6874620 h 6875141"/>
              <a:gd name="connsiteX11" fmla="*/ 12188951 w 12188952"/>
              <a:gd name="connsiteY11" fmla="*/ 6858522 h 6875141"/>
              <a:gd name="connsiteX12" fmla="*/ 12188951 w 12188952"/>
              <a:gd name="connsiteY12" fmla="*/ 6280730 h 6875141"/>
              <a:gd name="connsiteX13" fmla="*/ 12188952 w 12188952"/>
              <a:gd name="connsiteY13" fmla="*/ 6280729 h 6875141"/>
              <a:gd name="connsiteX14" fmla="*/ 12188952 w 12188952"/>
              <a:gd name="connsiteY14" fmla="*/ 3832194 h 6875141"/>
              <a:gd name="connsiteX15" fmla="*/ 12188951 w 12188952"/>
              <a:gd name="connsiteY15" fmla="*/ 3832194 h 6875141"/>
              <a:gd name="connsiteX16" fmla="*/ 0 w 12188952"/>
              <a:gd name="connsiteY16" fmla="*/ 2798382 h 6875141"/>
              <a:gd name="connsiteX17" fmla="*/ 0 w 12188952"/>
              <a:gd name="connsiteY17" fmla="*/ 4217834 h 6875141"/>
              <a:gd name="connsiteX18" fmla="*/ 10291 w 12188952"/>
              <a:gd name="connsiteY18" fmla="*/ 4210345 h 6875141"/>
              <a:gd name="connsiteX19" fmla="*/ 460407 w 12188952"/>
              <a:gd name="connsiteY19" fmla="*/ 3508108 h 6875141"/>
              <a:gd name="connsiteX20" fmla="*/ 10291 w 12188952"/>
              <a:gd name="connsiteY20" fmla="*/ 2805871 h 6875141"/>
              <a:gd name="connsiteX21" fmla="*/ 11563230 w 12188952"/>
              <a:gd name="connsiteY21" fmla="*/ 603215 h 6875141"/>
              <a:gd name="connsiteX22" fmla="*/ 11381044 w 12188952"/>
              <a:gd name="connsiteY22" fmla="*/ 620944 h 6875141"/>
              <a:gd name="connsiteX23" fmla="*/ 11546600 w 12188952"/>
              <a:gd name="connsiteY23" fmla="*/ 1418331 h 6875141"/>
              <a:gd name="connsiteX24" fmla="*/ 12161801 w 12188952"/>
              <a:gd name="connsiteY24" fmla="*/ 1601617 h 6875141"/>
              <a:gd name="connsiteX25" fmla="*/ 12185891 w 12188952"/>
              <a:gd name="connsiteY25" fmla="*/ 1600043 h 6875141"/>
              <a:gd name="connsiteX26" fmla="*/ 12185891 w 12188952"/>
              <a:gd name="connsiteY26" fmla="*/ 795119 h 6875141"/>
              <a:gd name="connsiteX27" fmla="*/ 12178431 w 12188952"/>
              <a:gd name="connsiteY27" fmla="*/ 786500 h 6875141"/>
              <a:gd name="connsiteX28" fmla="*/ 11563230 w 12188952"/>
              <a:gd name="connsiteY28" fmla="*/ 603215 h 6875141"/>
              <a:gd name="connsiteX29" fmla="*/ 1368216 w 12188952"/>
              <a:gd name="connsiteY29" fmla="*/ 0 h 6875141"/>
              <a:gd name="connsiteX30" fmla="*/ 0 w 12188952"/>
              <a:gd name="connsiteY30" fmla="*/ 0 h 6875141"/>
              <a:gd name="connsiteX31" fmla="*/ 0 w 12188952"/>
              <a:gd name="connsiteY31" fmla="*/ 1368215 h 6875141"/>
              <a:gd name="connsiteX32" fmla="*/ 1372241 w 12188952"/>
              <a:gd name="connsiteY32" fmla="*/ 2740456 h 6875141"/>
              <a:gd name="connsiteX33" fmla="*/ 2740456 w 12188952"/>
              <a:gd name="connsiteY33" fmla="*/ 2740456 h 6875141"/>
              <a:gd name="connsiteX34" fmla="*/ 2740456 w 12188952"/>
              <a:gd name="connsiteY34" fmla="*/ 1372240 h 6875141"/>
              <a:gd name="connsiteX35" fmla="*/ 1368216 w 12188952"/>
              <a:gd name="connsiteY35" fmla="*/ 0 h 687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188952" h="6875141">
                <a:moveTo>
                  <a:pt x="1488154" y="3508108"/>
                </a:moveTo>
                <a:cubicBezTo>
                  <a:pt x="1379885" y="3508108"/>
                  <a:pt x="1292116" y="3595877"/>
                  <a:pt x="1292116" y="3704145"/>
                </a:cubicBezTo>
                <a:cubicBezTo>
                  <a:pt x="1292116" y="3812413"/>
                  <a:pt x="1379885" y="3900182"/>
                  <a:pt x="1488154" y="3900182"/>
                </a:cubicBezTo>
                <a:cubicBezTo>
                  <a:pt x="1596423" y="3900182"/>
                  <a:pt x="1684192" y="3812413"/>
                  <a:pt x="1684192" y="3704145"/>
                </a:cubicBezTo>
                <a:cubicBezTo>
                  <a:pt x="1684192" y="3595877"/>
                  <a:pt x="1596423" y="3508108"/>
                  <a:pt x="1488154" y="3508108"/>
                </a:cubicBezTo>
                <a:close/>
                <a:moveTo>
                  <a:pt x="12188951" y="3213837"/>
                </a:moveTo>
                <a:lnTo>
                  <a:pt x="11900948" y="3213837"/>
                </a:lnTo>
                <a:cubicBezTo>
                  <a:pt x="10885931" y="3213837"/>
                  <a:pt x="10063117" y="4036651"/>
                  <a:pt x="10063117" y="5051668"/>
                </a:cubicBezTo>
                <a:lnTo>
                  <a:pt x="10063117" y="6875141"/>
                </a:lnTo>
                <a:lnTo>
                  <a:pt x="12073153" y="6875141"/>
                </a:lnTo>
                <a:lnTo>
                  <a:pt x="12083467" y="6874620"/>
                </a:lnTo>
                <a:lnTo>
                  <a:pt x="12188951" y="6858522"/>
                </a:lnTo>
                <a:lnTo>
                  <a:pt x="12188951" y="6280730"/>
                </a:lnTo>
                <a:lnTo>
                  <a:pt x="12188952" y="6280729"/>
                </a:lnTo>
                <a:lnTo>
                  <a:pt x="12188952" y="3832194"/>
                </a:lnTo>
                <a:lnTo>
                  <a:pt x="12188951" y="3832194"/>
                </a:lnTo>
                <a:close/>
                <a:moveTo>
                  <a:pt x="0" y="2798382"/>
                </a:moveTo>
                <a:lnTo>
                  <a:pt x="0" y="4217834"/>
                </a:lnTo>
                <a:lnTo>
                  <a:pt x="10291" y="4210345"/>
                </a:lnTo>
                <a:cubicBezTo>
                  <a:pt x="100314" y="4143505"/>
                  <a:pt x="460407" y="3854496"/>
                  <a:pt x="460407" y="3508108"/>
                </a:cubicBezTo>
                <a:cubicBezTo>
                  <a:pt x="460407" y="3161721"/>
                  <a:pt x="100314" y="2872711"/>
                  <a:pt x="10291" y="2805871"/>
                </a:cubicBezTo>
                <a:close/>
                <a:moveTo>
                  <a:pt x="11563230" y="603215"/>
                </a:moveTo>
                <a:cubicBezTo>
                  <a:pt x="11455784" y="606833"/>
                  <a:pt x="11381044" y="620944"/>
                  <a:pt x="11381044" y="620944"/>
                </a:cubicBezTo>
                <a:cubicBezTo>
                  <a:pt x="11381044" y="620944"/>
                  <a:pt x="11280695" y="1152426"/>
                  <a:pt x="11546600" y="1418331"/>
                </a:cubicBezTo>
                <a:cubicBezTo>
                  <a:pt x="11712792" y="1584523"/>
                  <a:pt x="11982723" y="1607645"/>
                  <a:pt x="12161801" y="1601617"/>
                </a:cubicBezTo>
                <a:lnTo>
                  <a:pt x="12185891" y="1600043"/>
                </a:lnTo>
                <a:lnTo>
                  <a:pt x="12185891" y="795119"/>
                </a:lnTo>
                <a:lnTo>
                  <a:pt x="12178431" y="786500"/>
                </a:lnTo>
                <a:cubicBezTo>
                  <a:pt x="12012240" y="620309"/>
                  <a:pt x="11742309" y="597187"/>
                  <a:pt x="11563230" y="603215"/>
                </a:cubicBezTo>
                <a:close/>
                <a:moveTo>
                  <a:pt x="1368216" y="0"/>
                </a:moveTo>
                <a:lnTo>
                  <a:pt x="0" y="0"/>
                </a:lnTo>
                <a:lnTo>
                  <a:pt x="0" y="1368215"/>
                </a:lnTo>
                <a:cubicBezTo>
                  <a:pt x="0" y="2126091"/>
                  <a:pt x="614365" y="2740456"/>
                  <a:pt x="1372241" y="2740456"/>
                </a:cubicBezTo>
                <a:lnTo>
                  <a:pt x="2740456" y="2740456"/>
                </a:lnTo>
                <a:lnTo>
                  <a:pt x="2740456" y="1372240"/>
                </a:lnTo>
                <a:cubicBezTo>
                  <a:pt x="2740456" y="614365"/>
                  <a:pt x="2126092" y="0"/>
                  <a:pt x="1368216" y="0"/>
                </a:cubicBezTo>
                <a:close/>
              </a:path>
            </a:pathLst>
          </a:cu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useBgFill="1">
        <p:nvSpPr>
          <p:cNvPr id="44" name="Background Fill"/>
          <p:cNvSpPr>
            <a:spLocks noGrp="1" noRot="1" noChangeAspect="1" noMove="1" noResize="1" noEditPoints="1" noAdjustHandles="1" noChangeArrowheads="1" noChangeShapeType="1" noTextEdit="1"/>
          </p:cNvSpPr>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pic>
        <p:nvPicPr>
          <p:cNvPr id="5" name="Picture 4" descr="Files in folders"/>
          <p:cNvPicPr>
            <a:picLocks noChangeAspect="1"/>
          </p:cNvPicPr>
          <p:nvPr/>
        </p:nvPicPr>
        <p:blipFill rotWithShape="1">
          <a:blip r:embed="rId3"/>
          <a:srcRect t="1742" r="-1" b="13966"/>
          <a:stretch>
            <a:fillRect/>
          </a:stretch>
        </p:blipFill>
        <p:spPr>
          <a:xfrm>
            <a:off x="1530" y="10"/>
            <a:ext cx="12188941" cy="6857990"/>
          </a:xfrm>
          <a:prstGeom prst="rect">
            <a:avLst/>
          </a:prstGeom>
        </p:spPr>
      </p:pic>
      <p:sp>
        <p:nvSpPr>
          <p:cNvPr id="46" name="Rectangle 45"/>
          <p:cNvSpPr>
            <a:spLocks noGrp="1" noRot="1" noChangeAspect="1" noMove="1" noResize="1" noEditPoints="1" noAdjustHandles="1" noChangeArrowheads="1" noChangeShapeType="1" noTextEdit="1"/>
          </p:cNvSpPr>
          <p:nvPr/>
        </p:nvSpPr>
        <p:spPr>
          <a:xfrm rot="16200000">
            <a:off x="-258714" y="258715"/>
            <a:ext cx="6858000" cy="6340569"/>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1122362"/>
            <a:ext cx="5638800" cy="2615919"/>
          </a:xfrm>
        </p:spPr>
        <p:txBody>
          <a:bodyPr vert="horz" lIns="91440" tIns="45720" rIns="91440" bIns="45720" rtlCol="0" anchor="b">
            <a:normAutofit/>
          </a:bodyPr>
          <a:lstStyle/>
          <a:p>
            <a:r>
              <a:rPr lang="en-US" sz="5400" dirty="0">
                <a:solidFill>
                  <a:srgbClr val="FFFFFF"/>
                </a:solidFill>
              </a:rPr>
              <a:t>References:</a:t>
            </a:r>
            <a:br>
              <a:rPr lang="en-US" sz="5400" dirty="0">
                <a:solidFill>
                  <a:srgbClr val="FFFFFF"/>
                </a:solidFill>
              </a:rPr>
            </a:br>
            <a:endParaRPr lang="en-US" sz="5400" dirty="0">
              <a:solidFill>
                <a:srgbClr val="FFFFFF"/>
              </a:solidFill>
            </a:endParaRPr>
          </a:p>
        </p:txBody>
      </p:sp>
      <p:grpSp>
        <p:nvGrpSpPr>
          <p:cNvPr id="48" name="Group 47"/>
          <p:cNvGrpSpPr>
            <a:grpSpLocks noGrp="1" noUngrp="1" noRot="1" noChangeAspect="1" noMove="1" noResize="1"/>
          </p:cNvGrpSpPr>
          <p:nvPr/>
        </p:nvGrpSpPr>
        <p:grpSpPr>
          <a:xfrm>
            <a:off x="10300855" y="0"/>
            <a:ext cx="1891145" cy="5600700"/>
            <a:chOff x="10300855" y="0"/>
            <a:chExt cx="1891145" cy="5600700"/>
          </a:xfrm>
        </p:grpSpPr>
        <p:sp>
          <p:nvSpPr>
            <p:cNvPr id="49" name="Oval 48"/>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0" name="Graphic 9"/>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51" name="Freeform: Shape 50"/>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52" name="Freeform: Shape 51"/>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53" name="Graphic 9"/>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4" name="Graphic 9"/>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6" name="TextBox 5"/>
          <p:cNvSpPr txBox="1"/>
          <p:nvPr/>
        </p:nvSpPr>
        <p:spPr>
          <a:xfrm>
            <a:off x="946485" y="3386384"/>
            <a:ext cx="8813014" cy="2062103"/>
          </a:xfrm>
          <a:prstGeom prst="rect">
            <a:avLst/>
          </a:prstGeom>
          <a:noFill/>
        </p:spPr>
        <p:txBody>
          <a:bodyPr wrap="square" rtlCol="0">
            <a:spAutoFit/>
          </a:bodyPr>
          <a:lstStyle/>
          <a:p>
            <a:r>
              <a:rPr lang="en-US" sz="3200" dirty="0">
                <a:solidFill>
                  <a:schemeClr val="accent2">
                    <a:lumMod val="50000"/>
                  </a:schemeClr>
                </a:solidFill>
                <a:hlinkClick r:id="rId4"/>
              </a:rPr>
              <a:t>https://www.iarchives/V6/i3/IRJET-V6I3219.pdf</a:t>
            </a:r>
            <a:br>
              <a:rPr lang="en-US" sz="3200" dirty="0">
                <a:solidFill>
                  <a:schemeClr val="accent2">
                    <a:lumMod val="50000"/>
                  </a:schemeClr>
                </a:solidFill>
              </a:rPr>
            </a:br>
            <a:br>
              <a:rPr lang="en-US" sz="3200" dirty="0"/>
            </a:br>
            <a:r>
              <a:rPr lang="en-US" sz="3200" dirty="0">
                <a:solidFill>
                  <a:schemeClr val="accent2">
                    <a:lumMod val="50000"/>
                  </a:schemeClr>
                </a:solidFill>
                <a:hlinkClick r:id="rId5"/>
              </a:rPr>
              <a:t>https://drive.google.com/file/d/17Pvf0yBfcVmQ6n5ZGoBWv_i9x1JSd3ZC/view?usp=sharing</a:t>
            </a:r>
            <a:r>
              <a:rPr lang="en-US" sz="3200" dirty="0">
                <a:solidFill>
                  <a:schemeClr val="accent2">
                    <a:lumMod val="50000"/>
                  </a:schemeClr>
                </a:solidFill>
                <a:hlinkClick r:id="rId4"/>
              </a:rPr>
              <a:t>rjet.net/</a:t>
            </a:r>
            <a:endParaRPr lang="en-IN" sz="3200" dirty="0">
              <a:solidFill>
                <a:schemeClr val="accent2">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2DB75-A287-6AD2-FC8E-F3143D31CDFB}"/>
              </a:ext>
            </a:extLst>
          </p:cNvPr>
          <p:cNvSpPr>
            <a:spLocks noGrp="1"/>
          </p:cNvSpPr>
          <p:nvPr>
            <p:ph type="title"/>
          </p:nvPr>
        </p:nvSpPr>
        <p:spPr/>
        <p:txBody>
          <a:bodyPr/>
          <a:lstStyle/>
          <a:p>
            <a:r>
              <a:rPr lang="en-US" b="1" u="sng" dirty="0"/>
              <a:t>PROJECT REPORT</a:t>
            </a:r>
            <a:endParaRPr lang="en-IN" b="1" u="sng" dirty="0"/>
          </a:p>
        </p:txBody>
      </p:sp>
      <p:sp>
        <p:nvSpPr>
          <p:cNvPr id="3" name="Content Placeholder 2">
            <a:extLst>
              <a:ext uri="{FF2B5EF4-FFF2-40B4-BE49-F238E27FC236}">
                <a16:creationId xmlns:a16="http://schemas.microsoft.com/office/drawing/2014/main" id="{CD86C922-E60E-036F-DE60-6CEE1BC67DFE}"/>
              </a:ext>
            </a:extLst>
          </p:cNvPr>
          <p:cNvSpPr>
            <a:spLocks noGrp="1"/>
          </p:cNvSpPr>
          <p:nvPr>
            <p:ph idx="1"/>
          </p:nvPr>
        </p:nvSpPr>
        <p:spPr/>
        <p:txBody>
          <a:bodyPr/>
          <a:lstStyle/>
          <a:p>
            <a:r>
              <a:rPr lang="en-IN" dirty="0">
                <a:hlinkClick r:id="rId2"/>
              </a:rPr>
              <a:t>https://docs.google.com/document/d/1YTRQwAQHeTlTiN3oqhFT4QWOWMopfcOl/edit?usp=sharing&amp;ouid=105096113977720625974&amp;rtpof=true&amp;sd=true</a:t>
            </a:r>
            <a:r>
              <a:rPr lang="en-IN" dirty="0"/>
              <a:t> </a:t>
            </a:r>
          </a:p>
        </p:txBody>
      </p:sp>
    </p:spTree>
    <p:extLst>
      <p:ext uri="{BB962C8B-B14F-4D97-AF65-F5344CB8AC3E}">
        <p14:creationId xmlns:p14="http://schemas.microsoft.com/office/powerpoint/2010/main" val="5135672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0" name="Color Fill"/>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2" name="Group 11"/>
          <p:cNvGrpSpPr>
            <a:grpSpLocks noGrp="1" noUngrp="1" noRot="1" noChangeAspect="1" noMove="1" noResize="1"/>
          </p:cNvGrpSpPr>
          <p:nvPr/>
        </p:nvGrpSpPr>
        <p:grpSpPr>
          <a:xfrm>
            <a:off x="8351566" y="0"/>
            <a:ext cx="3840434" cy="6858000"/>
            <a:chOff x="8351565" y="0"/>
            <a:chExt cx="3840434" cy="6858000"/>
          </a:xfrm>
        </p:grpSpPr>
        <p:sp>
          <p:nvSpPr>
            <p:cNvPr id="13" name="Oval 12"/>
            <p:cNvSpPr/>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4" name="Freeform: Shape 13"/>
            <p:cNvSpPr/>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5" name="Freeform: Shape 14"/>
            <p:cNvSpPr/>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16" name="Freeform: Shape 15"/>
            <p:cNvSpPr/>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17" name="Graphic 9"/>
            <p:cNvSpPr/>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19" name="Texture"/>
          <p:cNvSpPr>
            <a:spLocks noGrp="1" noRot="1" noChangeAspect="1" noMove="1" noResize="1" noEditPoints="1" noAdjustHandles="1" noChangeArrowheads="1" noChangeShapeType="1" noTextEdit="1"/>
          </p:cNvSpPr>
          <p:nvPr/>
        </p:nvSpPr>
        <p:spPr>
          <a:xfrm>
            <a:off x="3048" y="0"/>
            <a:ext cx="12188952" cy="6858000"/>
          </a:xfrm>
          <a:prstGeom prst="rect">
            <a:avLst/>
          </a:prstGeom>
          <a:blipFill dpi="0" rotWithShape="1">
            <a:blip r:embed="rId4">
              <a:alphaModFix amt="6000"/>
            </a:blip>
            <a:srcRect/>
            <a:tile tx="0" ty="0" sx="100000" sy="100000" flip="none" algn="tl"/>
          </a:blipFill>
          <a:ln w="9525" cap="flat">
            <a:noFill/>
            <a:prstDash val="solid"/>
            <a:miter/>
          </a:ln>
        </p:spPr>
        <p:txBody>
          <a:bodyPr rtlCol="0" anchor="ctr"/>
          <a:lstStyle/>
          <a:p>
            <a:endParaRPr lang="en-US" dirty="0"/>
          </a:p>
        </p:txBody>
      </p:sp>
      <p:sp>
        <p:nvSpPr>
          <p:cNvPr id="21" name="Background Fill"/>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4" name="Video 3"/>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58"/>
          <a:stretch>
            <a:fillRect/>
          </a:stretch>
        </p:blipFill>
        <p:spPr>
          <a:xfrm>
            <a:off x="1530" y="10"/>
            <a:ext cx="12188941" cy="6857990"/>
          </a:xfrm>
          <a:prstGeom prst="rect">
            <a:avLst/>
          </a:prstGeom>
        </p:spPr>
      </p:pic>
      <p:sp>
        <p:nvSpPr>
          <p:cNvPr id="23" name="Rectangle 22"/>
          <p:cNvSpPr>
            <a:spLocks noGrp="1" noRot="1" noChangeAspect="1" noMove="1" noResize="1" noEditPoints="1" noAdjustHandles="1" noChangeArrowheads="1" noChangeShapeType="1" noTextEdit="1"/>
          </p:cNvSpPr>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1122363"/>
            <a:ext cx="6370686" cy="2387600"/>
          </a:xfrm>
        </p:spPr>
        <p:txBody>
          <a:bodyPr vert="horz" lIns="91440" tIns="45720" rIns="91440" bIns="45720" rtlCol="0" anchor="b">
            <a:normAutofit/>
          </a:bodyPr>
          <a:lstStyle/>
          <a:p>
            <a:r>
              <a:rPr lang="en-US" sz="6000" b="1" dirty="0">
                <a:solidFill>
                  <a:schemeClr val="tx2"/>
                </a:solidFill>
                <a:latin typeface="Bembo" panose="02020502050201020203" pitchFamily="18" charset="0"/>
              </a:rPr>
              <a:t>THANKYOU!!!</a:t>
            </a:r>
          </a:p>
        </p:txBody>
      </p:sp>
      <p:grpSp>
        <p:nvGrpSpPr>
          <p:cNvPr id="25" name="Group 24"/>
          <p:cNvGrpSpPr>
            <a:grpSpLocks noGrp="1" noUngrp="1" noRot="1" noChangeAspect="1" noMove="1" noResize="1"/>
          </p:cNvGrpSpPr>
          <p:nvPr/>
        </p:nvGrpSpPr>
        <p:grpSpPr>
          <a:xfrm>
            <a:off x="10300855" y="0"/>
            <a:ext cx="1891145" cy="3701992"/>
            <a:chOff x="10300855" y="0"/>
            <a:chExt cx="1891145" cy="3701992"/>
          </a:xfrm>
        </p:grpSpPr>
        <p:sp>
          <p:nvSpPr>
            <p:cNvPr id="26" name="Oval 25"/>
            <p:cNvSpPr/>
            <p:nvPr/>
          </p:nvSpPr>
          <p:spPr>
            <a:xfrm>
              <a:off x="11638492" y="1986087"/>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7" name="Freeform: Shape 26"/>
            <p:cNvSpPr/>
            <p:nvPr/>
          </p:nvSpPr>
          <p:spPr>
            <a:xfrm>
              <a:off x="11638492" y="2134279"/>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28" name="Graphic 9"/>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9" name="Graphic 9"/>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0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theme/theme1.xml><?xml version="1.0" encoding="utf-8"?>
<a:theme xmlns:a="http://schemas.openxmlformats.org/drawingml/2006/main" name="TropicVTI">
  <a:themeElements>
    <a:clrScheme name="AnalogousFromRegularSeedRightStep">
      <a:dk1>
        <a:srgbClr val="000000"/>
      </a:dk1>
      <a:lt1>
        <a:srgbClr val="FFFFFF"/>
      </a:lt1>
      <a:dk2>
        <a:srgbClr val="1B2130"/>
      </a:dk2>
      <a:lt2>
        <a:srgbClr val="F3F1F0"/>
      </a:lt2>
      <a:accent1>
        <a:srgbClr val="23ADDC"/>
      </a:accent1>
      <a:accent2>
        <a:srgbClr val="1756D5"/>
      </a:accent2>
      <a:accent3>
        <a:srgbClr val="3B2CE7"/>
      </a:accent3>
      <a:accent4>
        <a:srgbClr val="7617D5"/>
      </a:accent4>
      <a:accent5>
        <a:srgbClr val="D729E7"/>
      </a:accent5>
      <a:accent6>
        <a:srgbClr val="D51796"/>
      </a:accent6>
      <a:hlink>
        <a:srgbClr val="BF5F3F"/>
      </a:hlink>
      <a:folHlink>
        <a:srgbClr val="7F7F7F"/>
      </a:folHlink>
    </a:clrScheme>
    <a:fontScheme name="Tropic">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TotalTime>
  <Words>379</Words>
  <Application>Microsoft Office PowerPoint</Application>
  <PresentationFormat>Widescreen</PresentationFormat>
  <Paragraphs>36</Paragraphs>
  <Slides>9</Slides>
  <Notes>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Amasis MT Pro Medium</vt:lpstr>
      <vt:lpstr>Arial</vt:lpstr>
      <vt:lpstr>Bembo</vt:lpstr>
      <vt:lpstr>Gill Sans Nova</vt:lpstr>
      <vt:lpstr>Lato</vt:lpstr>
      <vt:lpstr>Wingdings</vt:lpstr>
      <vt:lpstr>TropicVTI</vt:lpstr>
      <vt:lpstr>STOCK MARKET PREDICTION USING AI AND ML</vt:lpstr>
      <vt:lpstr>WHAT IS STOCK MARKET? </vt:lpstr>
      <vt:lpstr>ABSTRACT</vt:lpstr>
      <vt:lpstr>Problem statement</vt:lpstr>
      <vt:lpstr>PowerPoint Presentation</vt:lpstr>
      <vt:lpstr>Technologies Used:</vt:lpstr>
      <vt:lpstr>References: </vt:lpstr>
      <vt:lpstr>PROJECT REPORT</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MARKET PREDICTION USING AI AND ML</dc:title>
  <dc:creator>Sai Goutham</dc:creator>
  <cp:lastModifiedBy>sree sasank</cp:lastModifiedBy>
  <cp:revision>8</cp:revision>
  <dcterms:created xsi:type="dcterms:W3CDTF">2022-09-13T17:25:00Z</dcterms:created>
  <dcterms:modified xsi:type="dcterms:W3CDTF">2023-04-30T04:51:52Z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E76B74F67A9C427BB4BA2E299CCEBCB6</vt:lpwstr>
  </property>
  <property fmtid="{D5CDD505-2E9C-101B-9397-08002B2CF9AE}" pid="3" name="KSOProductBuildVer">
    <vt:lpwstr>1033-11.2.0.11341</vt:lpwstr>
  </property>
</Properties>
</file>